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9" r:id="rId2"/>
    <p:sldId id="26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3F7"/>
    <a:srgbClr val="FEF1E6"/>
    <a:srgbClr val="FBFA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06620A-560C-4B89-9B9F-E34CB4EB42FA}" type="datetimeFigureOut">
              <a:rPr lang="th-TH" smtClean="0"/>
              <a:t>09/11/64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9C9642-8ECC-4AC8-91E5-29CFDAC33CA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32371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8627D65-1B76-4933-84BE-FA6175666090}" type="slidenum">
              <a:t>2</a:t>
            </a:fld>
            <a:endParaRPr lang="th-TH" sz="1200" b="0" i="0" u="none" strike="noStrike" kern="1200" cap="none" spc="0" baseline="0">
              <a:solidFill>
                <a:srgbClr val="000000"/>
              </a:solidFill>
              <a:uFillTx/>
              <a:latin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1384046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F868-FFB9-4B1D-9258-18CA1176E1AF}" type="datetimeFigureOut">
              <a:rPr lang="th-TH" smtClean="0"/>
              <a:t>09/11/64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2E2D-D723-4418-B211-B4CB18F037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85992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F868-FFB9-4B1D-9258-18CA1176E1AF}" type="datetimeFigureOut">
              <a:rPr lang="th-TH" smtClean="0"/>
              <a:t>09/11/64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2E2D-D723-4418-B211-B4CB18F037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91332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F868-FFB9-4B1D-9258-18CA1176E1AF}" type="datetimeFigureOut">
              <a:rPr lang="th-TH" smtClean="0"/>
              <a:t>09/11/64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2E2D-D723-4418-B211-B4CB18F037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92720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F868-FFB9-4B1D-9258-18CA1176E1AF}" type="datetimeFigureOut">
              <a:rPr lang="th-TH" smtClean="0"/>
              <a:t>09/11/64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2E2D-D723-4418-B211-B4CB18F037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18722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F868-FFB9-4B1D-9258-18CA1176E1AF}" type="datetimeFigureOut">
              <a:rPr lang="th-TH" smtClean="0"/>
              <a:t>09/11/64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2E2D-D723-4418-B211-B4CB18F037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57087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F868-FFB9-4B1D-9258-18CA1176E1AF}" type="datetimeFigureOut">
              <a:rPr lang="th-TH" smtClean="0"/>
              <a:t>09/11/64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2E2D-D723-4418-B211-B4CB18F037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06161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F868-FFB9-4B1D-9258-18CA1176E1AF}" type="datetimeFigureOut">
              <a:rPr lang="th-TH" smtClean="0"/>
              <a:t>09/11/64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2E2D-D723-4418-B211-B4CB18F037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63326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F868-FFB9-4B1D-9258-18CA1176E1AF}" type="datetimeFigureOut">
              <a:rPr lang="th-TH" smtClean="0"/>
              <a:t>09/11/64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2E2D-D723-4418-B211-B4CB18F037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46320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F868-FFB9-4B1D-9258-18CA1176E1AF}" type="datetimeFigureOut">
              <a:rPr lang="th-TH" smtClean="0"/>
              <a:t>09/11/64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2E2D-D723-4418-B211-B4CB18F037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39214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F868-FFB9-4B1D-9258-18CA1176E1AF}" type="datetimeFigureOut">
              <a:rPr lang="th-TH" smtClean="0"/>
              <a:t>09/11/64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2E2D-D723-4418-B211-B4CB18F037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87213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9F868-FFB9-4B1D-9258-18CA1176E1AF}" type="datetimeFigureOut">
              <a:rPr lang="th-TH" smtClean="0"/>
              <a:t>09/11/64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2E2D-D723-4418-B211-B4CB18F037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72458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9F868-FFB9-4B1D-9258-18CA1176E1AF}" type="datetimeFigureOut">
              <a:rPr lang="th-TH" smtClean="0"/>
              <a:t>09/11/64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F2E2D-D723-4418-B211-B4CB18F037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11503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../../5_&#3651;&#3610;&#3591;&#3634;&#3609;_&#3648;&#3593;&#3621;&#3618;" TargetMode="External"/><Relationship Id="rId13" Type="http://schemas.microsoft.com/office/2007/relationships/hdphoto" Target="../media/hdphoto1.wdp"/><Relationship Id="rId18" Type="http://schemas.openxmlformats.org/officeDocument/2006/relationships/hyperlink" Target="../&#3627;&#3609;&#3656;&#3623;&#3618;1/&#3627;&#3609;&#3656;&#3623;&#3618;1_&#3623;&#3633;&#3618;&#3649;&#3621;&#3632;&#3585;&#3634;&#3619;&#3648;&#3611;&#3621;&#3637;&#3656;&#3618;&#3609;&#3649;&#3611;&#3621;&#3591;.pptx" TargetMode="External"/><Relationship Id="rId26" Type="http://schemas.openxmlformats.org/officeDocument/2006/relationships/hyperlink" Target="../../11_&#3626;&#3639;&#3656;&#3629;&#3648;&#3626;&#3619;&#3636;&#3617;&#3585;&#3634;&#3619;&#3648;&#3619;&#3637;&#3618;&#3609;&#3619;&#3641;&#3657;" TargetMode="External"/><Relationship Id="rId3" Type="http://schemas.openxmlformats.org/officeDocument/2006/relationships/image" Target="../media/image2.png"/><Relationship Id="rId21" Type="http://schemas.openxmlformats.org/officeDocument/2006/relationships/hyperlink" Target="../&#3627;&#3609;&#3656;&#3623;&#3618;9/&#3627;&#3609;&#3656;&#3623;&#3618;9_&#3614;&#3620;&#3605;&#3636;&#3585;&#3619;&#3619;&#3617;&#3648;&#3626;&#3637;&#3656;&#3618;&#3591;&#3605;&#3656;&#3629;&#3626;&#3640;&#3586;&#3616;&#3634;&#3614;&#3649;&#3621;&#3632;&#3588;&#3623;&#3634;&#3617;&#3619;&#3640;&#3609;&#3649;&#3619;&#3591;.pptx" TargetMode="External"/><Relationship Id="rId7" Type="http://schemas.openxmlformats.org/officeDocument/2006/relationships/hyperlink" Target="../../4_Clip" TargetMode="External"/><Relationship Id="rId12" Type="http://schemas.openxmlformats.org/officeDocument/2006/relationships/image" Target="../media/image3.jpeg"/><Relationship Id="rId17" Type="http://schemas.openxmlformats.org/officeDocument/2006/relationships/hyperlink" Target="../&#3627;&#3609;&#3656;&#3623;&#3618;5/&#3627;&#3609;&#3656;&#3623;&#3618;%205_&#3629;&#3634;&#3627;&#3634;&#3619;&#3607;&#3637;&#3656;&#3648;&#3627;&#3617;&#3634;&#3632;&#3626;&#3617;&#3585;&#3633;&#3610;&#3623;&#3633;&#3618;.pptx" TargetMode="External"/><Relationship Id="rId25" Type="http://schemas.openxmlformats.org/officeDocument/2006/relationships/hyperlink" Target="../../10_&#3648;&#3626;&#3619;&#3636;&#3617;&#3626;&#3634;&#3619;&#3632;" TargetMode="External"/><Relationship Id="rId2" Type="http://schemas.openxmlformats.org/officeDocument/2006/relationships/image" Target="../media/image1.png"/><Relationship Id="rId16" Type="http://schemas.openxmlformats.org/officeDocument/2006/relationships/hyperlink" Target="../&#3627;&#3609;&#3656;&#3623;&#3618;4/&#3627;&#3609;&#3656;&#3623;&#3618;%204_&#3585;&#3634;&#3619;&#3626;&#3619;&#3657;&#3634;&#3591;&#3626;&#3633;&#3617;&#3614;&#3633;&#3609;&#3608;&#3616;&#3634;&#3614;&#3651;&#3609;&#3588;&#3619;&#3629;&#3610;&#3588;&#3619;&#3633;&#3623;.pptx" TargetMode="External"/><Relationship Id="rId20" Type="http://schemas.openxmlformats.org/officeDocument/2006/relationships/hyperlink" Target="../&#3627;&#3609;&#3656;&#3623;&#3618;8/&#3627;&#3609;&#3656;&#3623;&#3618;8_&#3585;&#3634;&#3619;&#3614;&#3633;&#3602;&#3609;&#3634;&#3626;&#3617;&#3619;&#3619;&#3606;&#3616;&#3634;&#3614;&#3607;&#3634;&#3591;&#3585;&#3634;&#3618;&#3648;&#3614;&#3639;&#3656;&#3629;&#3626;&#3640;&#3586;&#3616;&#3634;&#3614;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../../3_PowerPoint_&#3611;&#3619;&#3632;&#3585;&#3629;&#3610;&#3585;&#3634;&#3619;&#3626;&#3629;&#3609;" TargetMode="External"/><Relationship Id="rId11" Type="http://schemas.openxmlformats.org/officeDocument/2006/relationships/hyperlink" Target="../../8_&#3586;&#3657;&#3629;&#3626;&#3629;&#3610;%20O-NET_&#3648;&#3593;&#3621;&#3618;" TargetMode="External"/><Relationship Id="rId24" Type="http://schemas.openxmlformats.org/officeDocument/2006/relationships/hyperlink" Target="../../9_&#3585;&#3634;&#3619;&#3623;&#3633;&#3604;&#3649;&#3621;&#3632;&#3611;&#3619;&#3632;&#3648;&#3617;&#3636;&#3609;&#3612;&#3621;" TargetMode="External"/><Relationship Id="rId5" Type="http://schemas.openxmlformats.org/officeDocument/2006/relationships/hyperlink" Target="../../2_&#3649;&#3612;&#3609;&#3585;&#3634;&#3619;&#3592;&#3633;&#3604;&#3585;&#3634;&#3619;&#3648;&#3619;&#3637;&#3618;&#3609;&#3619;&#3641;&#3657;" TargetMode="External"/><Relationship Id="rId15" Type="http://schemas.openxmlformats.org/officeDocument/2006/relationships/hyperlink" Target="../&#3627;&#3609;&#3656;&#3623;&#3618;3/&#3627;&#3609;&#3656;&#3623;&#3618;%203_&#3629;&#3609;&#3634;&#3617;&#3633;&#3618;&#3648;&#3592;&#3619;&#3636;&#3597;&#3614;&#3633;&#3609;&#3608;&#3640;&#3660;&#3649;&#3621;&#3632;&#3585;&#3634;&#3619;&#3605;&#3633;&#3657;&#3591;&#3588;&#3619;&#3619;&#3616;&#3660;.pptx" TargetMode="External"/><Relationship Id="rId23" Type="http://schemas.openxmlformats.org/officeDocument/2006/relationships/hyperlink" Target="../&#3627;&#3609;&#3656;&#3623;&#3618;6/&#3627;&#3609;&#3656;&#3623;&#3618;%206_&#3650;&#3619;&#3588;&#3649;&#3621;&#3632;&#3585;&#3634;&#3619;&#3611;&#3657;&#3629;&#3591;&#3585;&#3633;&#3609;.pptx" TargetMode="External"/><Relationship Id="rId10" Type="http://schemas.openxmlformats.org/officeDocument/2006/relationships/hyperlink" Target="../../7_&#3586;&#3657;&#3629;&#3626;&#3629;&#3610;&#3623;&#3633;&#3604;&#3612;&#3621;&#3626;&#3633;&#3617;&#3620;&#3607;&#3608;&#3636;&#3660;_&#3648;&#3593;&#3621;&#3618;" TargetMode="External"/><Relationship Id="rId19" Type="http://schemas.openxmlformats.org/officeDocument/2006/relationships/hyperlink" Target="../&#3627;&#3609;&#3656;&#3623;&#3618;7/&#3627;&#3609;&#3656;&#3623;&#3618;7_&#3585;&#3634;&#3619;&#3626;&#3619;&#3657;&#3634;&#3591;&#3648;&#3626;&#3619;&#3636;&#3617;&#3626;&#3640;&#3586;&#3616;&#3634;&#3614;&#3651;&#3609;&#3594;&#3640;&#3617;&#3594;&#3609;.pptx" TargetMode="External"/><Relationship Id="rId4" Type="http://schemas.openxmlformats.org/officeDocument/2006/relationships/hyperlink" Target="../../1_&#3627;&#3621;&#3633;&#3585;&#3626;&#3641;&#3605;&#3619;&#3623;&#3636;&#3594;&#3634;&#3626;&#3640;&#3586;&#3624;&#3638;&#3585;&#3625;&#3634;" TargetMode="External"/><Relationship Id="rId9" Type="http://schemas.openxmlformats.org/officeDocument/2006/relationships/hyperlink" Target="../../6_&#3586;&#3657;&#3629;&#3626;&#3629;&#3610;&#3611;&#3619;&#3632;&#3592;&#3635;&#3627;&#3609;&#3656;&#3623;&#3618;_&#3648;&#3593;&#3621;&#3618;" TargetMode="External"/><Relationship Id="rId14" Type="http://schemas.openxmlformats.org/officeDocument/2006/relationships/hyperlink" Target="../&#3627;&#3609;&#3656;&#3623;&#3618;2/&#3627;&#3609;&#3656;&#3623;&#3618;%202_&#3629;&#3636;&#3607;&#3608;&#3636;&#3614;&#3621;&#3586;&#3629;&#3591;&#3626;&#3633;&#3591;&#3588;&#3617;&#3605;&#3656;&#3629;&#3614;&#3633;&#3602;&#3609;&#3634;&#3585;&#3634;&#3619;&#3586;&#3629;&#3591;&#3623;&#3633;&#3618;&#3619;&#3640;&#3656;&#3609;.pptx" TargetMode="External"/><Relationship Id="rId22" Type="http://schemas.openxmlformats.org/officeDocument/2006/relationships/hyperlink" Target="../&#3627;&#3609;&#3656;&#3623;&#3618;10/&#3627;&#3609;&#3656;&#3623;&#3618;10_&#3585;&#3634;&#3619;&#3594;&#3656;&#3623;&#3618;&#3615;&#3639;&#3657;&#3609;&#3588;&#3639;&#3609;&#3594;&#3637;&#3614;.pptx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slide" Target="slide1.xml"/><Relationship Id="rId3" Type="http://schemas.openxmlformats.org/officeDocument/2006/relationships/image" Target="../media/image27.png"/><Relationship Id="rId7" Type="http://schemas.openxmlformats.org/officeDocument/2006/relationships/image" Target="../media/image30.png"/><Relationship Id="rId12" Type="http://schemas.openxmlformats.org/officeDocument/2006/relationships/image" Target="../media/image8.pn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17.wdp"/><Relationship Id="rId11" Type="http://schemas.microsoft.com/office/2007/relationships/hdphoto" Target="../media/hdphoto18.wdp"/><Relationship Id="rId5" Type="http://schemas.openxmlformats.org/officeDocument/2006/relationships/image" Target="../media/image29.png"/><Relationship Id="rId10" Type="http://schemas.openxmlformats.org/officeDocument/2006/relationships/image" Target="../media/image33.png"/><Relationship Id="rId4" Type="http://schemas.openxmlformats.org/officeDocument/2006/relationships/image" Target="../media/image28.png"/><Relationship Id="rId9" Type="http://schemas.openxmlformats.org/officeDocument/2006/relationships/image" Target="../media/image32.png"/><Relationship Id="rId1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9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8.png"/><Relationship Id="rId4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microsoft.com/office/2007/relationships/hdphoto" Target="../media/hdphoto8.wdp"/><Relationship Id="rId18" Type="http://schemas.openxmlformats.org/officeDocument/2006/relationships/image" Target="../media/image20.png"/><Relationship Id="rId26" Type="http://schemas.openxmlformats.org/officeDocument/2006/relationships/image" Target="../media/image24.png"/><Relationship Id="rId3" Type="http://schemas.microsoft.com/office/2007/relationships/hdphoto" Target="../media/hdphoto3.wdp"/><Relationship Id="rId21" Type="http://schemas.microsoft.com/office/2007/relationships/hdphoto" Target="../media/hdphoto12.wdp"/><Relationship Id="rId7" Type="http://schemas.microsoft.com/office/2007/relationships/hdphoto" Target="../media/hdphoto5.wdp"/><Relationship Id="rId12" Type="http://schemas.openxmlformats.org/officeDocument/2006/relationships/image" Target="../media/image17.png"/><Relationship Id="rId17" Type="http://schemas.microsoft.com/office/2007/relationships/hdphoto" Target="../media/hdphoto10.wdp"/><Relationship Id="rId25" Type="http://schemas.microsoft.com/office/2007/relationships/hdphoto" Target="../media/hdphoto14.wdp"/><Relationship Id="rId2" Type="http://schemas.openxmlformats.org/officeDocument/2006/relationships/image" Target="../media/image12.png"/><Relationship Id="rId16" Type="http://schemas.openxmlformats.org/officeDocument/2006/relationships/image" Target="../media/image19.png"/><Relationship Id="rId20" Type="http://schemas.openxmlformats.org/officeDocument/2006/relationships/image" Target="../media/image21.png"/><Relationship Id="rId29" Type="http://schemas.microsoft.com/office/2007/relationships/hdphoto" Target="../media/hdphoto16.wd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microsoft.com/office/2007/relationships/hdphoto" Target="../media/hdphoto7.wdp"/><Relationship Id="rId24" Type="http://schemas.openxmlformats.org/officeDocument/2006/relationships/image" Target="../media/image23.png"/><Relationship Id="rId32" Type="http://schemas.openxmlformats.org/officeDocument/2006/relationships/image" Target="../media/image5.png"/><Relationship Id="rId5" Type="http://schemas.microsoft.com/office/2007/relationships/hdphoto" Target="../media/hdphoto4.wdp"/><Relationship Id="rId15" Type="http://schemas.microsoft.com/office/2007/relationships/hdphoto" Target="../media/hdphoto9.wdp"/><Relationship Id="rId23" Type="http://schemas.microsoft.com/office/2007/relationships/hdphoto" Target="../media/hdphoto13.wdp"/><Relationship Id="rId28" Type="http://schemas.openxmlformats.org/officeDocument/2006/relationships/image" Target="../media/image25.png"/><Relationship Id="rId10" Type="http://schemas.openxmlformats.org/officeDocument/2006/relationships/image" Target="../media/image16.png"/><Relationship Id="rId19" Type="http://schemas.microsoft.com/office/2007/relationships/hdphoto" Target="../media/hdphoto11.wdp"/><Relationship Id="rId31" Type="http://schemas.openxmlformats.org/officeDocument/2006/relationships/slide" Target="slide1.xml"/><Relationship Id="rId4" Type="http://schemas.openxmlformats.org/officeDocument/2006/relationships/image" Target="../media/image13.png"/><Relationship Id="rId9" Type="http://schemas.microsoft.com/office/2007/relationships/hdphoto" Target="../media/hdphoto6.wdp"/><Relationship Id="rId14" Type="http://schemas.openxmlformats.org/officeDocument/2006/relationships/image" Target="../media/image18.png"/><Relationship Id="rId22" Type="http://schemas.openxmlformats.org/officeDocument/2006/relationships/image" Target="../media/image22.png"/><Relationship Id="rId27" Type="http://schemas.microsoft.com/office/2007/relationships/hdphoto" Target="../media/hdphoto15.wdp"/><Relationship Id="rId30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24"/>
          <p:cNvSpPr txBox="1"/>
          <p:nvPr/>
        </p:nvSpPr>
        <p:spPr>
          <a:xfrm>
            <a:off x="2274995" y="6237312"/>
            <a:ext cx="46281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th-TH" sz="1200" dirty="0">
                <a:latin typeface="TH Sarabun New" pitchFamily="34" charset="-34"/>
                <a:cs typeface="TH Sarabun New" pitchFamily="34" charset="-34"/>
              </a:rPr>
              <a:t>บริษัท อักษรเจริญทัศน์ </a:t>
            </a:r>
            <a:r>
              <a:rPr lang="th-TH" sz="1200" dirty="0" err="1">
                <a:latin typeface="TH Sarabun New" pitchFamily="34" charset="-34"/>
                <a:cs typeface="TH Sarabun New" pitchFamily="34" charset="-34"/>
              </a:rPr>
              <a:t>อจท</a:t>
            </a:r>
            <a:r>
              <a:rPr lang="th-TH" sz="1200" dirty="0">
                <a:latin typeface="TH Sarabun New" pitchFamily="34" charset="-34"/>
                <a:cs typeface="TH Sarabun New" pitchFamily="34" charset="-34"/>
              </a:rPr>
              <a:t>. จำกัด : 142 ถนนตะนาว เขตพระนคร กรุงเทพฯ 10200</a:t>
            </a:r>
          </a:p>
          <a:p>
            <a:pPr lvl="0" algn="ctr"/>
            <a:r>
              <a:rPr lang="en-US" sz="1200" dirty="0" err="1">
                <a:latin typeface="TH Sarabun New" pitchFamily="34" charset="-34"/>
                <a:cs typeface="TH Sarabun New" pitchFamily="34" charset="-34"/>
              </a:rPr>
              <a:t>Aksorn</a:t>
            </a:r>
            <a:r>
              <a:rPr lang="en-US" sz="1200" dirty="0">
                <a:latin typeface="TH Sarabun New" pitchFamily="34" charset="-34"/>
                <a:cs typeface="TH Sarabun New" pitchFamily="34" charset="-34"/>
              </a:rPr>
              <a:t> </a:t>
            </a:r>
            <a:r>
              <a:rPr lang="en-US" sz="1200" dirty="0" err="1">
                <a:latin typeface="TH Sarabun New" pitchFamily="34" charset="-34"/>
                <a:cs typeface="TH Sarabun New" pitchFamily="34" charset="-34"/>
              </a:rPr>
              <a:t>CharoenTat</a:t>
            </a:r>
            <a:r>
              <a:rPr lang="en-US" sz="1200" dirty="0">
                <a:latin typeface="TH Sarabun New" pitchFamily="34" charset="-34"/>
                <a:cs typeface="TH Sarabun New" pitchFamily="34" charset="-34"/>
              </a:rPr>
              <a:t> </a:t>
            </a:r>
            <a:r>
              <a:rPr lang="en-US" sz="1200" dirty="0" err="1">
                <a:latin typeface="TH Sarabun New" pitchFamily="34" charset="-34"/>
                <a:cs typeface="TH Sarabun New" pitchFamily="34" charset="-34"/>
              </a:rPr>
              <a:t>ACT.Co.,Ltd</a:t>
            </a:r>
            <a:r>
              <a:rPr lang="en-US" sz="1200" dirty="0">
                <a:latin typeface="TH Sarabun New" pitchFamily="34" charset="-34"/>
                <a:cs typeface="TH Sarabun New" pitchFamily="34" charset="-34"/>
              </a:rPr>
              <a:t> : 142 </a:t>
            </a:r>
            <a:r>
              <a:rPr lang="en-US" sz="1200" dirty="0" err="1">
                <a:latin typeface="TH Sarabun New" pitchFamily="34" charset="-34"/>
                <a:cs typeface="TH Sarabun New" pitchFamily="34" charset="-34"/>
              </a:rPr>
              <a:t>Tanao</a:t>
            </a:r>
            <a:r>
              <a:rPr lang="en-US" sz="1200" dirty="0">
                <a:latin typeface="TH Sarabun New" pitchFamily="34" charset="-34"/>
                <a:cs typeface="TH Sarabun New" pitchFamily="34" charset="-34"/>
              </a:rPr>
              <a:t> Rd. </a:t>
            </a:r>
            <a:r>
              <a:rPr lang="en-US" sz="1200" dirty="0" err="1">
                <a:latin typeface="TH Sarabun New" pitchFamily="34" charset="-34"/>
                <a:cs typeface="TH Sarabun New" pitchFamily="34" charset="-34"/>
              </a:rPr>
              <a:t>Pranakorn</a:t>
            </a:r>
            <a:r>
              <a:rPr lang="en-US" sz="1200" dirty="0">
                <a:latin typeface="TH Sarabun New" pitchFamily="34" charset="-34"/>
                <a:cs typeface="TH Sarabun New" pitchFamily="34" charset="-34"/>
              </a:rPr>
              <a:t> Bangkok 10200 Thailand</a:t>
            </a:r>
          </a:p>
          <a:p>
            <a:pPr lvl="0" algn="ctr"/>
            <a:r>
              <a:rPr lang="th-TH" sz="1200" dirty="0">
                <a:latin typeface="TH Sarabun New" pitchFamily="34" charset="-34"/>
                <a:cs typeface="TH Sarabun New" pitchFamily="34" charset="-34"/>
              </a:rPr>
              <a:t>โทรศัพท์ : 02 622 2999  โทรสาร : 02 622 1311-8  </a:t>
            </a:r>
            <a:r>
              <a:rPr lang="en-US" sz="1200" dirty="0">
                <a:solidFill>
                  <a:srgbClr val="F7941D"/>
                </a:solidFill>
                <a:latin typeface="TH Sarabun New" pitchFamily="34" charset="-34"/>
                <a:cs typeface="TH Sarabun New" pitchFamily="34" charset="-34"/>
              </a:rPr>
              <a:t>webmaster@aksorn.com / www.aksorn.com </a:t>
            </a:r>
          </a:p>
        </p:txBody>
      </p:sp>
      <p:grpSp>
        <p:nvGrpSpPr>
          <p:cNvPr id="35" name="กลุ่ม 13"/>
          <p:cNvGrpSpPr/>
          <p:nvPr/>
        </p:nvGrpSpPr>
        <p:grpSpPr>
          <a:xfrm>
            <a:off x="-252538" y="0"/>
            <a:ext cx="9396538" cy="1287428"/>
            <a:chOff x="-252538" y="0"/>
            <a:chExt cx="9396538" cy="1287428"/>
          </a:xfrm>
        </p:grpSpPr>
        <p:grpSp>
          <p:nvGrpSpPr>
            <p:cNvPr id="41" name="กลุ่ม 5"/>
            <p:cNvGrpSpPr/>
            <p:nvPr/>
          </p:nvGrpSpPr>
          <p:grpSpPr>
            <a:xfrm>
              <a:off x="0" y="0"/>
              <a:ext cx="9144000" cy="1287428"/>
              <a:chOff x="0" y="0"/>
              <a:chExt cx="9144000" cy="1287428"/>
            </a:xfrm>
          </p:grpSpPr>
          <p:sp>
            <p:nvSpPr>
              <p:cNvPr id="46" name="สี่เหลี่ยมผืนผ้า 17"/>
              <p:cNvSpPr/>
              <p:nvPr/>
            </p:nvSpPr>
            <p:spPr>
              <a:xfrm>
                <a:off x="0" y="0"/>
                <a:ext cx="9144000" cy="123138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  <a:prstDash val="solid"/>
              </a:ln>
              <a:effectLst>
                <a:outerShdw dir="16200000" algn="tl">
                  <a:srgbClr val="000000">
                    <a:alpha val="40000"/>
                  </a:srgbClr>
                </a:outerShdw>
              </a:effectLst>
            </p:spPr>
            <p:txBody>
              <a:bodyPr vert="horz" wrap="square" lIns="91440" tIns="45720" rIns="91440" bIns="45720" anchor="ctr" anchorCtr="1" compatLnSpc="1"/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th-TH" sz="2800" b="0" i="0" u="none" strike="noStrike" kern="1200" cap="none" spc="0" baseline="0">
                  <a:solidFill>
                    <a:srgbClr val="FFFFFF"/>
                  </a:solidFill>
                  <a:uFillTx/>
                  <a:latin typeface="TH Sarabun New" pitchFamily="34" charset="-34"/>
                  <a:cs typeface="TH Sarabun New" pitchFamily="34" charset="-34"/>
                </a:endParaRPr>
              </a:p>
            </p:txBody>
          </p:sp>
          <p:sp>
            <p:nvSpPr>
              <p:cNvPr id="50" name="สี่เหลี่ยมผืนผ้า 18"/>
              <p:cNvSpPr/>
              <p:nvPr/>
            </p:nvSpPr>
            <p:spPr>
              <a:xfrm>
                <a:off x="0" y="134755"/>
                <a:ext cx="9144000" cy="826727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  <a:prstDash val="solid"/>
              </a:ln>
            </p:spPr>
            <p:txBody>
              <a:bodyPr vert="horz" wrap="square" lIns="91440" tIns="45720" rIns="91440" bIns="45720" anchor="ctr" anchorCtr="1" compatLnSpc="1"/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th-TH" sz="2800" b="0" i="0" u="none" strike="noStrike" kern="1200" cap="none" spc="0" baseline="0">
                  <a:solidFill>
                    <a:srgbClr val="FFFFFF"/>
                  </a:solidFill>
                  <a:uFillTx/>
                  <a:latin typeface="TH Sarabun New" pitchFamily="34" charset="-34"/>
                  <a:cs typeface="TH Sarabun New" pitchFamily="34" charset="-34"/>
                </a:endParaRPr>
              </a:p>
            </p:txBody>
          </p:sp>
          <p:sp>
            <p:nvSpPr>
              <p:cNvPr id="51" name="Rectangle 10"/>
              <p:cNvSpPr/>
              <p:nvPr/>
            </p:nvSpPr>
            <p:spPr>
              <a:xfrm>
                <a:off x="5929322" y="571480"/>
                <a:ext cx="3035166" cy="225484"/>
              </a:xfrm>
              <a:prstGeom prst="rect">
                <a:avLst/>
              </a:prstGeom>
              <a:noFill/>
              <a:ln>
                <a:noFill/>
                <a:prstDash val="solid"/>
              </a:ln>
            </p:spPr>
            <p:txBody>
              <a:bodyPr vert="horz" wrap="square" lIns="0" tIns="0" rIns="0" bIns="0" anchor="t" anchorCtr="0" compatLnSpc="1"/>
              <a:lstStyle/>
              <a:p>
                <a:pPr marL="0" marR="0" lvl="0" indent="457200" algn="r" defTabSz="914400" rtl="0" fontAlgn="auto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th-TH" sz="3000" b="1" i="0" u="none" strike="noStrike" kern="1200" cap="none" spc="0" baseline="0" dirty="0">
                    <a:solidFill>
                      <a:srgbClr val="FFFFFF"/>
                    </a:solidFill>
                    <a:uFillTx/>
                    <a:latin typeface="TH Sarabun New" pitchFamily="34" charset="-34"/>
                    <a:cs typeface="TH Sarabun New" pitchFamily="34" charset="-34"/>
                  </a:rPr>
                  <a:t>ชั้นมัธยมศึกษาปีที่</a:t>
                </a:r>
                <a:r>
                  <a:rPr lang="th-TH" sz="3000" b="1" i="0" u="none" strike="noStrike" kern="1200" cap="none" spc="0" dirty="0">
                    <a:solidFill>
                      <a:srgbClr val="FFFFFF"/>
                    </a:solidFill>
                    <a:uFillTx/>
                    <a:latin typeface="TH Sarabun New" pitchFamily="34" charset="-34"/>
                    <a:cs typeface="TH Sarabun New" pitchFamily="34" charset="-34"/>
                  </a:rPr>
                  <a:t> ๓</a:t>
                </a:r>
                <a:endParaRPr lang="en-US" sz="3000" b="1" i="0" u="none" strike="noStrike" kern="1200" cap="none" spc="0" baseline="0" dirty="0">
                  <a:solidFill>
                    <a:srgbClr val="FFFFFF"/>
                  </a:solidFill>
                  <a:uFillTx/>
                  <a:latin typeface="TH Sarabun New" pitchFamily="34" charset="-34"/>
                  <a:cs typeface="TH Sarabun New" pitchFamily="34" charset="-34"/>
                </a:endParaRPr>
              </a:p>
            </p:txBody>
          </p:sp>
          <p:sp>
            <p:nvSpPr>
              <p:cNvPr id="52" name="Rectangle 5"/>
              <p:cNvSpPr/>
              <p:nvPr/>
            </p:nvSpPr>
            <p:spPr>
              <a:xfrm>
                <a:off x="3424791" y="135889"/>
                <a:ext cx="5539698" cy="714384"/>
              </a:xfrm>
              <a:prstGeom prst="rect">
                <a:avLst/>
              </a:prstGeom>
              <a:noFill/>
              <a:ln>
                <a:noFill/>
                <a:prstDash val="solid"/>
              </a:ln>
            </p:spPr>
            <p:txBody>
              <a:bodyPr vert="horz" wrap="square" lIns="0" tIns="0" rIns="0" bIns="0" anchor="t" anchorCtr="0" compatLnSpc="1"/>
              <a:lstStyle/>
              <a:p>
                <a:pPr indent="457200" algn="r" eaLnBrk="0" hangingPunct="0"/>
                <a:r>
                  <a:rPr lang="th-TH" sz="3600" b="1" dirty="0">
                    <a:solidFill>
                      <a:schemeClr val="bg1"/>
                    </a:solidFill>
                    <a:latin typeface="TH Sarabun New" pitchFamily="34" charset="-34"/>
                    <a:cs typeface="TH Sarabun New" pitchFamily="34" charset="-34"/>
                    <a:sym typeface="TH Sarabun New Bold"/>
                  </a:rPr>
                  <a:t>สุขศึกษา</a:t>
                </a:r>
                <a:endParaRPr lang="en-US" sz="3600" b="1" dirty="0">
                  <a:solidFill>
                    <a:srgbClr val="FFC000"/>
                  </a:solidFill>
                  <a:latin typeface="TH Sarabun New" pitchFamily="34" charset="-34"/>
                  <a:cs typeface="TH Sarabun New" pitchFamily="34" charset="-34"/>
                  <a:sym typeface="TH Sarabun New Bold"/>
                </a:endParaRPr>
              </a:p>
            </p:txBody>
          </p:sp>
          <p:sp>
            <p:nvSpPr>
              <p:cNvPr id="53" name="Rectangle 19"/>
              <p:cNvSpPr/>
              <p:nvPr/>
            </p:nvSpPr>
            <p:spPr>
              <a:xfrm>
                <a:off x="4534969" y="1017516"/>
                <a:ext cx="4388827" cy="269912"/>
              </a:xfrm>
              <a:prstGeom prst="rect">
                <a:avLst/>
              </a:prstGeom>
              <a:noFill/>
              <a:ln>
                <a:noFill/>
                <a:prstDash val="solid"/>
              </a:ln>
            </p:spPr>
            <p:txBody>
              <a:bodyPr vert="horz" wrap="square" lIns="0" tIns="0" rIns="0" bIns="0" anchor="t" anchorCtr="0" compatLnSpc="1"/>
              <a:lstStyle/>
              <a:p>
                <a:pPr indent="457200" algn="r" eaLnBrk="0" hangingPunct="0"/>
                <a:r>
                  <a:rPr lang="th-TH" sz="1600" b="1" dirty="0">
                    <a:solidFill>
                      <a:schemeClr val="accent1">
                        <a:lumMod val="75000"/>
                      </a:schemeClr>
                    </a:solidFill>
                    <a:latin typeface="TH Sarabun New" pitchFamily="34" charset="-34"/>
                    <a:cs typeface="TH Sarabun New" pitchFamily="34" charset="-34"/>
                    <a:sym typeface="TH Sarabun New Bold"/>
                  </a:rPr>
                  <a:t>กลุ่มสาระการเรียนรู้สุขศึกษาและพลศึกษา</a:t>
                </a:r>
                <a:endParaRPr lang="en-US" sz="1600" b="1" dirty="0">
                  <a:solidFill>
                    <a:schemeClr val="accent1">
                      <a:lumMod val="75000"/>
                    </a:schemeClr>
                  </a:solidFill>
                  <a:latin typeface="TH Sarabun New" pitchFamily="34" charset="-34"/>
                  <a:cs typeface="TH Sarabun New" pitchFamily="34" charset="-34"/>
                  <a:sym typeface="TH Sarabun New Bold"/>
                </a:endParaRPr>
              </a:p>
            </p:txBody>
          </p:sp>
        </p:grpSp>
        <p:sp>
          <p:nvSpPr>
            <p:cNvPr id="42" name="มนมุมสี่เหลี่ยมผืนผ้าด้านทแยงมุม 14"/>
            <p:cNvSpPr/>
            <p:nvPr/>
          </p:nvSpPr>
          <p:spPr>
            <a:xfrm>
              <a:off x="-252538" y="0"/>
              <a:ext cx="2304260" cy="638808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w"/>
                <a:gd name="f4" fmla="val h"/>
                <a:gd name="f5" fmla="val ss"/>
                <a:gd name="f6" fmla="val 0"/>
                <a:gd name="f7" fmla="val 39573"/>
                <a:gd name="f8" fmla="abs f3"/>
                <a:gd name="f9" fmla="abs f4"/>
                <a:gd name="f10" fmla="abs f5"/>
                <a:gd name="f11" fmla="?: f8 f3 1"/>
                <a:gd name="f12" fmla="?: f9 f4 1"/>
                <a:gd name="f13" fmla="?: f10 f5 1"/>
                <a:gd name="f14" fmla="*/ f11 1 21600"/>
                <a:gd name="f15" fmla="*/ f12 1 21600"/>
                <a:gd name="f16" fmla="*/ 21600 f11 1"/>
                <a:gd name="f17" fmla="*/ 21600 f12 1"/>
                <a:gd name="f18" fmla="min f15 f14"/>
                <a:gd name="f19" fmla="*/ f16 1 f13"/>
                <a:gd name="f20" fmla="*/ f17 1 f13"/>
                <a:gd name="f21" fmla="val f19"/>
                <a:gd name="f22" fmla="val f20"/>
                <a:gd name="f23" fmla="*/ f6 f18 1"/>
                <a:gd name="f24" fmla="+- f22 0 f6"/>
                <a:gd name="f25" fmla="+- f21 0 f6"/>
                <a:gd name="f26" fmla="*/ f21 f18 1"/>
                <a:gd name="f27" fmla="*/ f22 f18 1"/>
                <a:gd name="f28" fmla="min f25 f24"/>
                <a:gd name="f29" fmla="*/ f28 f7 1"/>
                <a:gd name="f30" fmla="*/ f28 f6 1"/>
                <a:gd name="f31" fmla="*/ f29 1 100000"/>
                <a:gd name="f32" fmla="*/ f30 1 100000"/>
                <a:gd name="f33" fmla="+- f22 0 f31"/>
                <a:gd name="f34" fmla="+- f21 0 f32"/>
                <a:gd name="f35" fmla="*/ f31 29289 1"/>
                <a:gd name="f36" fmla="*/ f32 29289 1"/>
                <a:gd name="f37" fmla="*/ f31 f18 1"/>
                <a:gd name="f38" fmla="*/ f32 f18 1"/>
                <a:gd name="f39" fmla="*/ f35 1 100000"/>
                <a:gd name="f40" fmla="*/ f36 1 100000"/>
                <a:gd name="f41" fmla="*/ f34 f18 1"/>
                <a:gd name="f42" fmla="*/ f33 f18 1"/>
                <a:gd name="f43" fmla="+- f39 0 f40"/>
                <a:gd name="f44" fmla="?: f43 f39 f40"/>
                <a:gd name="f45" fmla="+- f21 0 f44"/>
                <a:gd name="f46" fmla="+- f22 0 f44"/>
                <a:gd name="f47" fmla="*/ f44 f18 1"/>
                <a:gd name="f48" fmla="*/ f45 f18 1"/>
                <a:gd name="f49" fmla="*/ f46 f1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7" t="f47" r="f48" b="f49"/>
              <a:pathLst>
                <a:path>
                  <a:moveTo>
                    <a:pt x="f37" y="f23"/>
                  </a:moveTo>
                  <a:lnTo>
                    <a:pt x="f41" y="f23"/>
                  </a:lnTo>
                  <a:arcTo wR="f38" hR="f38" stAng="f2" swAng="f1"/>
                  <a:lnTo>
                    <a:pt x="f26" y="f42"/>
                  </a:lnTo>
                  <a:arcTo wR="f37" hR="f37" stAng="f6" swAng="f1"/>
                  <a:lnTo>
                    <a:pt x="f38" y="f27"/>
                  </a:lnTo>
                  <a:arcTo wR="f38" hR="f38" stAng="f1" swAng="f1"/>
                  <a:lnTo>
                    <a:pt x="f23" y="f37"/>
                  </a:lnTo>
                  <a:arcTo wR="f37" hR="f37" stAng="f0" swAng="f1"/>
                  <a:close/>
                </a:path>
              </a:pathLst>
            </a:custGeom>
            <a:solidFill>
              <a:srgbClr val="FFFFFF"/>
            </a:solidFill>
            <a:ln>
              <a:noFill/>
              <a:prstDash val="solid"/>
            </a:ln>
            <a:effectLst/>
          </p:spPr>
          <p:txBody>
            <a:bodyPr vert="horz" wrap="square" lIns="91440" tIns="45720" rIns="91440" bIns="45720" anchor="ctr" anchorCtr="0" compatLnSpc="1"/>
            <a:lstStyle/>
            <a:p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th-TH" sz="2400" b="1" i="0" u="none" strike="noStrike" kern="1200" cap="none" spc="0" baseline="0">
                <a:solidFill>
                  <a:srgbClr val="FFFFFF"/>
                </a:solidFill>
                <a:uFillTx/>
                <a:latin typeface="TH Sarabun New" pitchFamily="34" charset="-34"/>
                <a:cs typeface="TH Sarabun New" pitchFamily="34" charset="-34"/>
              </a:endParaRPr>
            </a:p>
          </p:txBody>
        </p:sp>
        <p:pic>
          <p:nvPicPr>
            <p:cNvPr id="43" name="Picture 2" descr="K:\TSM 3-A\Logo Aksorn\Aksorn Charoen Tat_2.pn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294052" y="159160"/>
              <a:ext cx="1311414" cy="382667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9" name="Group 18"/>
          <p:cNvGrpSpPr/>
          <p:nvPr/>
        </p:nvGrpSpPr>
        <p:grpSpPr>
          <a:xfrm>
            <a:off x="0" y="6165304"/>
            <a:ext cx="9144000" cy="71367"/>
            <a:chOff x="0" y="6165304"/>
            <a:chExt cx="9144000" cy="71367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0" y="6165304"/>
              <a:ext cx="9143999" cy="0"/>
            </a:xfrm>
            <a:prstGeom prst="line">
              <a:avLst/>
            </a:prstGeom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0" y="6213478"/>
              <a:ext cx="9144000" cy="23193"/>
            </a:xfrm>
            <a:prstGeom prst="line">
              <a:avLst/>
            </a:prstGeom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4" name="Picture 3" descr="C:\Users\FL4_Sirirat-Lon\Desktop\Picture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1749147"/>
            <a:ext cx="2736304" cy="67278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3" descr="C:\Users\FL4_Sirirat-Lon\Desktop\Picture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2108146"/>
            <a:ext cx="2736304" cy="67278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3" descr="C:\Users\FL4_Sirirat-Lon\Desktop\Picture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2468186"/>
            <a:ext cx="2736304" cy="67278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3" descr="C:\Users\FL4_Sirirat-Lon\Desktop\Picture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2828226"/>
            <a:ext cx="2736304" cy="67278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3" descr="C:\Users\FL4_Sirirat-Lon\Desktop\Picture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3188266"/>
            <a:ext cx="2736304" cy="67278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3" descr="C:\Users\FL4_Sirirat-Lon\Desktop\Picture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3548306"/>
            <a:ext cx="2736304" cy="67278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3" descr="C:\Users\FL4_Sirirat-Lon\Desktop\Picture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3908346"/>
            <a:ext cx="2736304" cy="67278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3" descr="C:\Users\FL4_Sirirat-Lon\Desktop\Picture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4268386"/>
            <a:ext cx="2736304" cy="67278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TextBox 24">
            <a:hlinkClick r:id="rId4" action="ppaction://hlinkfile"/>
            <a:hlinkHover r:id="" action="ppaction://noaction" highlightClick="1"/>
          </p:cNvPr>
          <p:cNvSpPr txBox="1"/>
          <p:nvPr/>
        </p:nvSpPr>
        <p:spPr>
          <a:xfrm>
            <a:off x="42990" y="1932415"/>
            <a:ext cx="21607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h-TH" sz="16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๑_หลักสูตรวิชาสุขศึกษา</a:t>
            </a:r>
          </a:p>
        </p:txBody>
      </p:sp>
      <p:sp>
        <p:nvSpPr>
          <p:cNvPr id="74" name="TextBox 24">
            <a:hlinkClick r:id="rId5" action="ppaction://hlinkfile"/>
            <a:hlinkHover r:id="" action="ppaction://noaction" highlightClick="1"/>
          </p:cNvPr>
          <p:cNvSpPr txBox="1"/>
          <p:nvPr/>
        </p:nvSpPr>
        <p:spPr>
          <a:xfrm>
            <a:off x="42990" y="2273094"/>
            <a:ext cx="21607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h-TH" sz="16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๒_แผนการจัดการเรียนรู้</a:t>
            </a:r>
          </a:p>
        </p:txBody>
      </p:sp>
      <p:sp>
        <p:nvSpPr>
          <p:cNvPr id="75" name="TextBox 24">
            <a:hlinkClick r:id="rId6" action="ppaction://hlinkfile"/>
            <a:hlinkHover r:id="" action="ppaction://noaction" highlightClick="1"/>
          </p:cNvPr>
          <p:cNvSpPr txBox="1"/>
          <p:nvPr/>
        </p:nvSpPr>
        <p:spPr>
          <a:xfrm>
            <a:off x="42990" y="2644535"/>
            <a:ext cx="21607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h-TH" sz="16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๓_</a:t>
            </a:r>
            <a:r>
              <a:rPr lang="en-US" sz="16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PowerPoint_</a:t>
            </a:r>
            <a:r>
              <a:rPr lang="th-TH" sz="16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ประกอบการสอน</a:t>
            </a:r>
          </a:p>
        </p:txBody>
      </p:sp>
      <p:sp>
        <p:nvSpPr>
          <p:cNvPr id="76" name="TextBox 24">
            <a:hlinkClick r:id="rId7" action="ppaction://hlinkfile"/>
            <a:hlinkHover r:id="" action="ppaction://noaction" highlightClick="1"/>
          </p:cNvPr>
          <p:cNvSpPr txBox="1"/>
          <p:nvPr/>
        </p:nvSpPr>
        <p:spPr>
          <a:xfrm>
            <a:off x="42990" y="2986105"/>
            <a:ext cx="21607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h-TH" sz="16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๔_</a:t>
            </a:r>
            <a:r>
              <a:rPr lang="en-US" sz="16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Clip</a:t>
            </a:r>
            <a:endParaRPr lang="th-TH" sz="1600" b="1" dirty="0">
              <a:solidFill>
                <a:schemeClr val="bg1"/>
              </a:solidFill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77" name="TextBox 24">
            <a:hlinkClick r:id="rId8" action="ppaction://hlinkfile"/>
            <a:hlinkHover r:id="" action="ppaction://noaction" highlightClick="1"/>
          </p:cNvPr>
          <p:cNvSpPr txBox="1"/>
          <p:nvPr/>
        </p:nvSpPr>
        <p:spPr>
          <a:xfrm>
            <a:off x="42990" y="3348311"/>
            <a:ext cx="21607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h-TH" sz="16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๕_ใบงาน_เฉลย</a:t>
            </a:r>
          </a:p>
        </p:txBody>
      </p:sp>
      <p:sp>
        <p:nvSpPr>
          <p:cNvPr id="78" name="TextBox 24">
            <a:hlinkClick r:id="rId9" action="ppaction://hlinkfile"/>
            <a:hlinkHover r:id="" action="ppaction://noaction" highlightClick="1"/>
          </p:cNvPr>
          <p:cNvSpPr txBox="1"/>
          <p:nvPr/>
        </p:nvSpPr>
        <p:spPr>
          <a:xfrm>
            <a:off x="42990" y="3710517"/>
            <a:ext cx="21607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h-TH" sz="16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๖_ข้อสอบประจำหน่วย_เฉลย</a:t>
            </a:r>
          </a:p>
        </p:txBody>
      </p:sp>
      <p:sp>
        <p:nvSpPr>
          <p:cNvPr id="79" name="TextBox 24">
            <a:hlinkClick r:id="rId10" action="ppaction://hlinkfile"/>
            <a:hlinkHover r:id="" action="ppaction://noaction" highlightClick="1"/>
          </p:cNvPr>
          <p:cNvSpPr txBox="1"/>
          <p:nvPr/>
        </p:nvSpPr>
        <p:spPr>
          <a:xfrm>
            <a:off x="42990" y="4072723"/>
            <a:ext cx="21607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h-TH" sz="16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๗_ข้อสอบ_เฉลย</a:t>
            </a:r>
          </a:p>
        </p:txBody>
      </p:sp>
      <p:sp>
        <p:nvSpPr>
          <p:cNvPr id="80" name="TextBox 24">
            <a:hlinkClick r:id="rId11" action="ppaction://hlinkfile"/>
            <a:hlinkHover r:id="" action="ppaction://noaction" highlightClick="1"/>
          </p:cNvPr>
          <p:cNvSpPr txBox="1"/>
          <p:nvPr/>
        </p:nvSpPr>
        <p:spPr>
          <a:xfrm>
            <a:off x="42990" y="4434929"/>
            <a:ext cx="21607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h-TH" sz="16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๘</a:t>
            </a:r>
            <a:r>
              <a:rPr lang="en-US" sz="16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_</a:t>
            </a:r>
            <a:r>
              <a:rPr lang="th-TH" sz="16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ข้อสอบ </a:t>
            </a:r>
            <a:r>
              <a:rPr lang="en-US" sz="16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O-NET_</a:t>
            </a:r>
            <a:r>
              <a:rPr lang="th-TH" sz="16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เฉลย</a:t>
            </a:r>
          </a:p>
        </p:txBody>
      </p:sp>
      <p:pic>
        <p:nvPicPr>
          <p:cNvPr id="45" name="Picture 2" descr="C:\Users\TSM3-A_Taksaporn\Desktop\pic สุข-ม.1.jpg"/>
          <p:cNvPicPr>
            <a:picLocks noChangeAspect="1" noChangeArrowheads="1"/>
          </p:cNvPicPr>
          <p:nvPr/>
        </p:nvPicPr>
        <p:blipFill rotWithShape="1">
          <a:blip r:embed="rId12" cstate="email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t="5658" b="10613"/>
          <a:stretch/>
        </p:blipFill>
        <p:spPr bwMode="auto">
          <a:xfrm>
            <a:off x="2463046" y="1988840"/>
            <a:ext cx="6429434" cy="3997159"/>
          </a:xfrm>
          <a:prstGeom prst="roundRect">
            <a:avLst>
              <a:gd name="adj" fmla="val 532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40" name="สี่เหลี่ยมผืนผ้า 28"/>
          <p:cNvSpPr/>
          <p:nvPr/>
        </p:nvSpPr>
        <p:spPr>
          <a:xfrm>
            <a:off x="0" y="1268760"/>
            <a:ext cx="1706920" cy="298588"/>
          </a:xfrm>
          <a:prstGeom prst="rect">
            <a:avLst/>
          </a:prstGeom>
          <a:solidFill>
            <a:schemeClr val="bg1">
              <a:lumMod val="65000"/>
            </a:schemeClr>
          </a:solidFill>
          <a:ln w="63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300" dirty="0">
              <a:solidFill>
                <a:schemeClr val="tx1">
                  <a:lumMod val="75000"/>
                  <a:lumOff val="25000"/>
                </a:schemeClr>
              </a:solidFill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49" name="สี่เหลี่ยมผืนผ้า 29">
            <a:hlinkClick r:id="rId14" action="ppaction://hlinkpres?slideindex=1&amp;slidetitle="/>
            <a:hlinkHover r:id="" action="ppaction://noaction" highlightClick="1"/>
          </p:cNvPr>
          <p:cNvSpPr/>
          <p:nvPr/>
        </p:nvSpPr>
        <p:spPr>
          <a:xfrm>
            <a:off x="2849920" y="1268760"/>
            <a:ext cx="1143000" cy="293310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TH Sarabun New" pitchFamily="34" charset="-34"/>
                <a:cs typeface="TH Sarabun New" pitchFamily="34" charset="-34"/>
              </a:rPr>
              <a:t>หน่วยการเรียนรู้ที่ ๒</a:t>
            </a:r>
          </a:p>
        </p:txBody>
      </p:sp>
      <p:sp>
        <p:nvSpPr>
          <p:cNvPr id="62" name="สี่เหลี่ยมผืนผ้า 30">
            <a:hlinkClick r:id="rId15" action="ppaction://hlinkpres?slideindex=1&amp;slidetitle="/>
            <a:hlinkHover r:id="" action="ppaction://noaction" highlightClick="1"/>
          </p:cNvPr>
          <p:cNvSpPr/>
          <p:nvPr/>
        </p:nvSpPr>
        <p:spPr>
          <a:xfrm>
            <a:off x="3992920" y="1268760"/>
            <a:ext cx="1143000" cy="293310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TH Sarabun New" pitchFamily="34" charset="-34"/>
                <a:cs typeface="TH Sarabun New" pitchFamily="34" charset="-34"/>
              </a:rPr>
              <a:t>หน่วยการเรียนรู้ที่ ๓</a:t>
            </a:r>
          </a:p>
        </p:txBody>
      </p:sp>
      <p:sp>
        <p:nvSpPr>
          <p:cNvPr id="63" name="สี่เหลี่ยมผืนผ้า 31">
            <a:hlinkClick r:id="rId16" action="ppaction://hlinkpres?slideindex=1&amp;slidetitle="/>
            <a:hlinkHover r:id="" action="ppaction://noaction" highlightClick="1"/>
          </p:cNvPr>
          <p:cNvSpPr/>
          <p:nvPr/>
        </p:nvSpPr>
        <p:spPr>
          <a:xfrm>
            <a:off x="5135920" y="1268760"/>
            <a:ext cx="1143000" cy="293310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TH Sarabun New" pitchFamily="34" charset="-34"/>
                <a:cs typeface="TH Sarabun New" pitchFamily="34" charset="-34"/>
              </a:rPr>
              <a:t>หน่วยการเรียนรู้ที่ ๔</a:t>
            </a:r>
          </a:p>
        </p:txBody>
      </p:sp>
      <p:sp>
        <p:nvSpPr>
          <p:cNvPr id="64" name="สี่เหลี่ยมผืนผ้า 32">
            <a:hlinkClick r:id="rId17" action="ppaction://hlinkpres?slideindex=1&amp;slidetitle="/>
            <a:hlinkHover r:id="" action="ppaction://noaction" highlightClick="1"/>
          </p:cNvPr>
          <p:cNvSpPr/>
          <p:nvPr/>
        </p:nvSpPr>
        <p:spPr>
          <a:xfrm>
            <a:off x="6278920" y="1268760"/>
            <a:ext cx="1148316" cy="293310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TH Sarabun New" pitchFamily="34" charset="-34"/>
                <a:cs typeface="TH Sarabun New" pitchFamily="34" charset="-34"/>
              </a:rPr>
              <a:t>หน่วยการเรียนรู้ที่ ๕</a:t>
            </a:r>
          </a:p>
        </p:txBody>
      </p:sp>
      <p:sp>
        <p:nvSpPr>
          <p:cNvPr id="65" name="สี่เหลี่ยมผืนผ้า 33"/>
          <p:cNvSpPr/>
          <p:nvPr/>
        </p:nvSpPr>
        <p:spPr>
          <a:xfrm>
            <a:off x="7427236" y="1268760"/>
            <a:ext cx="1716763" cy="293310"/>
          </a:xfrm>
          <a:prstGeom prst="rect">
            <a:avLst/>
          </a:prstGeom>
          <a:solidFill>
            <a:schemeClr val="bg1">
              <a:lumMod val="65000"/>
            </a:schemeClr>
          </a:solidFill>
          <a:ln w="63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300" dirty="0">
              <a:solidFill>
                <a:schemeClr val="tx1">
                  <a:lumMod val="75000"/>
                  <a:lumOff val="25000"/>
                </a:schemeClr>
              </a:solidFill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66" name="สี่เหลี่ยมผืนผ้า 29">
            <a:hlinkClick r:id="rId18" action="ppaction://hlinkpres?slideindex=1&amp;slidetitle="/>
            <a:hlinkHover r:id="" action="ppaction://noaction" highlightClick="1"/>
          </p:cNvPr>
          <p:cNvSpPr/>
          <p:nvPr/>
        </p:nvSpPr>
        <p:spPr>
          <a:xfrm>
            <a:off x="1706920" y="1268760"/>
            <a:ext cx="1143000" cy="29858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TH Sarabun New" pitchFamily="34" charset="-34"/>
                <a:cs typeface="TH Sarabun New" pitchFamily="34" charset="-34"/>
              </a:rPr>
              <a:t>หน่วยการเรียนรู้ที่ ๑</a:t>
            </a:r>
          </a:p>
        </p:txBody>
      </p:sp>
      <p:sp>
        <p:nvSpPr>
          <p:cNvPr id="67" name="สี่เหลี่ยมผืนผ้า 28"/>
          <p:cNvSpPr/>
          <p:nvPr/>
        </p:nvSpPr>
        <p:spPr>
          <a:xfrm>
            <a:off x="0" y="1571591"/>
            <a:ext cx="1706920" cy="293310"/>
          </a:xfrm>
          <a:prstGeom prst="rect">
            <a:avLst/>
          </a:prstGeom>
          <a:solidFill>
            <a:schemeClr val="bg1">
              <a:lumMod val="65000"/>
            </a:schemeClr>
          </a:solidFill>
          <a:ln w="63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300" dirty="0">
              <a:solidFill>
                <a:schemeClr val="tx1">
                  <a:lumMod val="75000"/>
                  <a:lumOff val="25000"/>
                </a:schemeClr>
              </a:solidFill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81" name="สี่เหลี่ยมผืนผ้า 29">
            <a:hlinkClick r:id="rId19" action="ppaction://hlinkpres?slideindex=1&amp;slidetitle="/>
            <a:hlinkHover r:id="" action="ppaction://noaction" highlightClick="1"/>
          </p:cNvPr>
          <p:cNvSpPr/>
          <p:nvPr/>
        </p:nvSpPr>
        <p:spPr>
          <a:xfrm>
            <a:off x="2849920" y="1566313"/>
            <a:ext cx="1143000" cy="293310"/>
          </a:xfrm>
          <a:prstGeom prst="rect">
            <a:avLst/>
          </a:prstGeom>
          <a:solidFill>
            <a:schemeClr val="accent3"/>
          </a:solidFill>
          <a:ln w="63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300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หน่วยการเรียนรู้ที่ ๗</a:t>
            </a:r>
          </a:p>
        </p:txBody>
      </p:sp>
      <p:sp>
        <p:nvSpPr>
          <p:cNvPr id="82" name="สี่เหลี่ยมผืนผ้า 30">
            <a:hlinkClick r:id="rId20" action="ppaction://hlinkpres?slideindex=1&amp;slidetitle="/>
            <a:hlinkHover r:id="" action="ppaction://noaction" highlightClick="1"/>
          </p:cNvPr>
          <p:cNvSpPr/>
          <p:nvPr/>
        </p:nvSpPr>
        <p:spPr>
          <a:xfrm>
            <a:off x="3992920" y="1566313"/>
            <a:ext cx="1143000" cy="293310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TH Sarabun New" pitchFamily="34" charset="-34"/>
                <a:cs typeface="TH Sarabun New" pitchFamily="34" charset="-34"/>
              </a:rPr>
              <a:t>หน่วยการเรียนรู้ที่ ๘</a:t>
            </a:r>
          </a:p>
        </p:txBody>
      </p:sp>
      <p:sp>
        <p:nvSpPr>
          <p:cNvPr id="83" name="สี่เหลี่ยมผืนผ้า 31">
            <a:hlinkClick r:id="rId21" action="ppaction://hlinkpres?slideindex=1&amp;slidetitle="/>
            <a:hlinkHover r:id="" action="ppaction://noaction" highlightClick="1"/>
          </p:cNvPr>
          <p:cNvSpPr/>
          <p:nvPr/>
        </p:nvSpPr>
        <p:spPr>
          <a:xfrm>
            <a:off x="5135920" y="1566313"/>
            <a:ext cx="1143000" cy="293310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TH Sarabun New" pitchFamily="34" charset="-34"/>
                <a:cs typeface="TH Sarabun New" pitchFamily="34" charset="-34"/>
              </a:rPr>
              <a:t>หน่วยการเรียนรู้ที่ ๙</a:t>
            </a:r>
          </a:p>
        </p:txBody>
      </p:sp>
      <p:sp>
        <p:nvSpPr>
          <p:cNvPr id="84" name="สี่เหลี่ยมผืนผ้า 32">
            <a:hlinkClick r:id="rId22" action="ppaction://hlinkpres?slideindex=1&amp;slidetitle="/>
            <a:hlinkHover r:id="" action="ppaction://noaction" highlightClick="1"/>
          </p:cNvPr>
          <p:cNvSpPr/>
          <p:nvPr/>
        </p:nvSpPr>
        <p:spPr>
          <a:xfrm>
            <a:off x="6278920" y="1566313"/>
            <a:ext cx="1148316" cy="293310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TH Sarabun New" pitchFamily="34" charset="-34"/>
                <a:cs typeface="TH Sarabun New" pitchFamily="34" charset="-34"/>
              </a:rPr>
              <a:t>หน่วยการเรียนรู้ที่ ๑๐</a:t>
            </a:r>
          </a:p>
        </p:txBody>
      </p:sp>
      <p:sp>
        <p:nvSpPr>
          <p:cNvPr id="85" name="สี่เหลี่ยมผืนผ้า 33"/>
          <p:cNvSpPr/>
          <p:nvPr/>
        </p:nvSpPr>
        <p:spPr>
          <a:xfrm>
            <a:off x="7427236" y="1566313"/>
            <a:ext cx="1716763" cy="293310"/>
          </a:xfrm>
          <a:prstGeom prst="rect">
            <a:avLst/>
          </a:prstGeom>
          <a:solidFill>
            <a:schemeClr val="bg1">
              <a:lumMod val="65000"/>
            </a:schemeClr>
          </a:solidFill>
          <a:ln w="63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1300" dirty="0">
              <a:solidFill>
                <a:schemeClr val="tx1">
                  <a:lumMod val="75000"/>
                  <a:lumOff val="25000"/>
                </a:schemeClr>
              </a:solidFill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86" name="สี่เหลี่ยมผืนผ้า 29">
            <a:hlinkClick r:id="rId23" action="ppaction://hlinkpres?slideindex=1&amp;slidetitle="/>
            <a:hlinkHover r:id="" action="ppaction://noaction" highlightClick="1"/>
          </p:cNvPr>
          <p:cNvSpPr/>
          <p:nvPr/>
        </p:nvSpPr>
        <p:spPr>
          <a:xfrm>
            <a:off x="1706920" y="1571591"/>
            <a:ext cx="1143000" cy="293310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300" dirty="0">
                <a:solidFill>
                  <a:schemeClr val="tx1">
                    <a:lumMod val="75000"/>
                    <a:lumOff val="25000"/>
                  </a:schemeClr>
                </a:solidFill>
                <a:latin typeface="TH Sarabun New" pitchFamily="34" charset="-34"/>
                <a:cs typeface="TH Sarabun New" pitchFamily="34" charset="-34"/>
              </a:rPr>
              <a:t>หน่วยการเรียนรู้ที่ ๖</a:t>
            </a:r>
          </a:p>
        </p:txBody>
      </p:sp>
      <p:pic>
        <p:nvPicPr>
          <p:cNvPr id="88" name="Picture 3" descr="C:\Users\FL4_Sirirat-Lon\Desktop\Picture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4628426"/>
            <a:ext cx="2736304" cy="67278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" name="TextBox 24">
            <a:hlinkClick r:id="rId24" action="ppaction://hlinkfile"/>
            <a:hlinkHover r:id="" action="ppaction://noaction" highlightClick="1"/>
          </p:cNvPr>
          <p:cNvSpPr txBox="1"/>
          <p:nvPr/>
        </p:nvSpPr>
        <p:spPr>
          <a:xfrm>
            <a:off x="42990" y="4794969"/>
            <a:ext cx="21607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h-TH" sz="16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๙</a:t>
            </a:r>
            <a:r>
              <a:rPr lang="en-US" sz="16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_</a:t>
            </a:r>
            <a:r>
              <a:rPr lang="th-TH" sz="16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การวัดและประเมินผล</a:t>
            </a:r>
          </a:p>
        </p:txBody>
      </p:sp>
      <p:pic>
        <p:nvPicPr>
          <p:cNvPr id="55" name="Picture 3" descr="C:\Users\FL4_Sirirat-Lon\Desktop\Picture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4988466"/>
            <a:ext cx="2736304" cy="67278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TextBox 24">
            <a:hlinkClick r:id="rId25" action="ppaction://hlinkfile"/>
            <a:hlinkHover r:id="" action="ppaction://noaction" highlightClick="1"/>
          </p:cNvPr>
          <p:cNvSpPr txBox="1"/>
          <p:nvPr/>
        </p:nvSpPr>
        <p:spPr>
          <a:xfrm>
            <a:off x="42990" y="5155009"/>
            <a:ext cx="21607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h-TH" sz="16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๑๐</a:t>
            </a:r>
            <a:r>
              <a:rPr lang="en-US" sz="16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_</a:t>
            </a:r>
            <a:r>
              <a:rPr lang="th-TH" sz="16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เสริมสาระ</a:t>
            </a:r>
          </a:p>
        </p:txBody>
      </p:sp>
      <p:pic>
        <p:nvPicPr>
          <p:cNvPr id="57" name="Picture 3" descr="C:\Users\FL4_Sirirat-Lon\Desktop\Picture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5348506"/>
            <a:ext cx="2736304" cy="67278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TextBox 24">
            <a:hlinkClick r:id="rId26" action="ppaction://hlinkfile"/>
            <a:hlinkHover r:id="" action="ppaction://noaction" highlightClick="1"/>
          </p:cNvPr>
          <p:cNvSpPr txBox="1"/>
          <p:nvPr/>
        </p:nvSpPr>
        <p:spPr>
          <a:xfrm>
            <a:off x="42990" y="5515049"/>
            <a:ext cx="21607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h-TH" sz="16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๑๑</a:t>
            </a:r>
            <a:r>
              <a:rPr lang="en-US" sz="16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_</a:t>
            </a:r>
            <a:r>
              <a:rPr lang="th-TH" sz="16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สื่อเสริมการเรียนรู้</a:t>
            </a:r>
          </a:p>
        </p:txBody>
      </p:sp>
    </p:spTree>
    <p:extLst>
      <p:ext uri="{BB962C8B-B14F-4D97-AF65-F5344CB8AC3E}">
        <p14:creationId xmlns:p14="http://schemas.microsoft.com/office/powerpoint/2010/main" val="21617586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4572000" y="1272984"/>
            <a:ext cx="4572000" cy="55446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1268760"/>
            <a:ext cx="4572000" cy="554460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Sarabun New" pitchFamily="34" charset="-34"/>
              <a:cs typeface="TH Sarabun New" pitchFamily="34" charset="-34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5496" y="100081"/>
            <a:ext cx="6408712" cy="736631"/>
            <a:chOff x="0" y="182542"/>
            <a:chExt cx="6408712" cy="736631"/>
          </a:xfrm>
        </p:grpSpPr>
        <p:sp>
          <p:nvSpPr>
            <p:cNvPr id="5" name="Round Diagonal Corner Rectangle 4"/>
            <p:cNvSpPr/>
            <p:nvPr/>
          </p:nvSpPr>
          <p:spPr>
            <a:xfrm>
              <a:off x="0" y="182542"/>
              <a:ext cx="6408712" cy="720080"/>
            </a:xfrm>
            <a:prstGeom prst="round2DiagRect">
              <a:avLst>
                <a:gd name="adj1" fmla="val 47451"/>
                <a:gd name="adj2" fmla="val 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11560" y="211287"/>
              <a:ext cx="530465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4000" b="1" dirty="0">
                  <a:latin typeface="TH Sarabun New" pitchFamily="34" charset="-34"/>
                  <a:cs typeface="TH Sarabun New" pitchFamily="34" charset="-34"/>
                </a:rPr>
                <a:t>แนวทางแก้ไขปัญหาสุขภาพในชุมชน</a:t>
              </a:r>
            </a:p>
          </p:txBody>
        </p:sp>
        <p:sp>
          <p:nvSpPr>
            <p:cNvPr id="7" name="Right Triangle 6"/>
            <p:cNvSpPr/>
            <p:nvPr/>
          </p:nvSpPr>
          <p:spPr>
            <a:xfrm rot="10800000">
              <a:off x="6050656" y="188640"/>
              <a:ext cx="358056" cy="360040"/>
            </a:xfrm>
            <a:prstGeom prst="rtTriangl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8" name="Right Triangle 7"/>
            <p:cNvSpPr/>
            <p:nvPr/>
          </p:nvSpPr>
          <p:spPr>
            <a:xfrm>
              <a:off x="0" y="522117"/>
              <a:ext cx="360040" cy="360040"/>
            </a:xfrm>
            <a:prstGeom prst="rtTriangl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latin typeface="TH Sarabun New" pitchFamily="34" charset="-34"/>
                <a:cs typeface="TH Sarabun New" pitchFamily="34" charset="-34"/>
              </a:endParaRPr>
            </a:p>
          </p:txBody>
        </p:sp>
      </p:grpSp>
      <p:sp>
        <p:nvSpPr>
          <p:cNvPr id="14" name="Rounded Rectangle 13"/>
          <p:cNvSpPr/>
          <p:nvPr/>
        </p:nvSpPr>
        <p:spPr>
          <a:xfrm>
            <a:off x="683568" y="908720"/>
            <a:ext cx="3240360" cy="504056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TH Sarabun New" pitchFamily="34" charset="-34"/>
                <a:cs typeface="TH Sarabun New" pitchFamily="34" charset="-34"/>
              </a:rPr>
              <a:t>บทบาทของหน่วยงานต่างๆ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5292080" y="908720"/>
            <a:ext cx="3240360" cy="504056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latin typeface="TH Sarabun New" pitchFamily="34" charset="-34"/>
                <a:cs typeface="TH Sarabun New" pitchFamily="34" charset="-34"/>
              </a:rPr>
              <a:t>บทบาทของนักเรียน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70922" y="2337180"/>
            <a:ext cx="4110713" cy="769441"/>
            <a:chOff x="270922" y="2337180"/>
            <a:chExt cx="4110713" cy="769441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70922" y="2337180"/>
              <a:ext cx="556662" cy="633282"/>
            </a:xfrm>
            <a:prstGeom prst="ellipse">
              <a:avLst/>
            </a:prstGeom>
            <a:ln w="28575">
              <a:solidFill>
                <a:schemeClr val="tx2">
                  <a:lumMod val="60000"/>
                  <a:lumOff val="40000"/>
                </a:schemeClr>
              </a:solidFill>
            </a:ln>
          </p:spPr>
        </p:pic>
        <p:sp>
          <p:nvSpPr>
            <p:cNvPr id="17" name="TextBox 16"/>
            <p:cNvSpPr txBox="1"/>
            <p:nvPr/>
          </p:nvSpPr>
          <p:spPr>
            <a:xfrm>
              <a:off x="899592" y="2337180"/>
              <a:ext cx="348204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2200" dirty="0">
                  <a:solidFill>
                    <a:srgbClr val="C00000"/>
                  </a:solidFill>
                  <a:latin typeface="TH Sarabun New" pitchFamily="34" charset="-34"/>
                  <a:cs typeface="TH Sarabun New" pitchFamily="34" charset="-34"/>
                </a:rPr>
                <a:t>ควบคุมอัตราการเพิ่มขึ้นของจำนวนประชากร</a:t>
              </a:r>
            </a:p>
            <a:p>
              <a:r>
                <a:rPr lang="th-TH" sz="2200" dirty="0">
                  <a:solidFill>
                    <a:srgbClr val="C00000"/>
                  </a:solidFill>
                  <a:latin typeface="TH Sarabun New" pitchFamily="34" charset="-34"/>
                  <a:cs typeface="TH Sarabun New" pitchFamily="34" charset="-34"/>
                </a:rPr>
                <a:t>ด้วยวิธีการคุมกำเนิด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51520" y="3442970"/>
            <a:ext cx="3710986" cy="769441"/>
            <a:chOff x="251520" y="3442970"/>
            <a:chExt cx="3710986" cy="769441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3501008"/>
              <a:ext cx="614439" cy="608689"/>
            </a:xfrm>
            <a:prstGeom prst="ellipse">
              <a:avLst/>
            </a:prstGeom>
            <a:noFill/>
            <a:ln w="28575">
              <a:solidFill>
                <a:schemeClr val="tx2">
                  <a:lumMod val="60000"/>
                  <a:lumOff val="40000"/>
                </a:schemeClr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0" name="TextBox 19"/>
            <p:cNvSpPr txBox="1"/>
            <p:nvPr/>
          </p:nvSpPr>
          <p:spPr>
            <a:xfrm>
              <a:off x="918083" y="3442970"/>
              <a:ext cx="304442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2200" dirty="0">
                  <a:solidFill>
                    <a:srgbClr val="C00000"/>
                  </a:solidFill>
                  <a:latin typeface="TH Sarabun New" pitchFamily="34" charset="-34"/>
                  <a:cs typeface="TH Sarabun New" pitchFamily="34" charset="-34"/>
                </a:rPr>
                <a:t>จัดสวัสดิการในการรักษาพยาบาลให้แก่</a:t>
              </a:r>
            </a:p>
            <a:p>
              <a:r>
                <a:rPr lang="th-TH" sz="2200" dirty="0">
                  <a:solidFill>
                    <a:srgbClr val="C00000"/>
                  </a:solidFill>
                  <a:latin typeface="TH Sarabun New" pitchFamily="34" charset="-34"/>
                  <a:cs typeface="TH Sarabun New" pitchFamily="34" charset="-34"/>
                </a:rPr>
                <a:t>ผู้ที่ยากจน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51520" y="4536702"/>
            <a:ext cx="4259748" cy="802167"/>
            <a:chOff x="251520" y="4536702"/>
            <a:chExt cx="4259748" cy="802167"/>
          </a:xfrm>
        </p:grpSpPr>
        <p:grpSp>
          <p:nvGrpSpPr>
            <p:cNvPr id="9" name="Group 8"/>
            <p:cNvGrpSpPr/>
            <p:nvPr/>
          </p:nvGrpSpPr>
          <p:grpSpPr>
            <a:xfrm>
              <a:off x="251520" y="4536702"/>
              <a:ext cx="622682" cy="622681"/>
              <a:chOff x="251520" y="4536702"/>
              <a:chExt cx="622682" cy="622681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251520" y="4536702"/>
                <a:ext cx="622682" cy="622681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>
                  <a:latin typeface="TH Sarabun New" pitchFamily="34" charset="-34"/>
                  <a:cs typeface="TH Sarabun New" pitchFamily="34" charset="-34"/>
                </a:endParaRPr>
              </a:p>
            </p:txBody>
          </p:sp>
          <p:pic>
            <p:nvPicPr>
              <p:cNvPr id="4100" name="Picture 4"/>
              <p:cNvPicPr>
                <a:picLocks noChangeAspect="1" noChangeArrowheads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442778" y="4643612"/>
                <a:ext cx="329976" cy="338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4099" name="Picture 3"/>
              <p:cNvPicPr>
                <a:picLocks noChangeAspect="1" noChangeArrowheads="1"/>
              </p:cNvPicPr>
              <p:nvPr/>
            </p:nvPicPr>
            <p:blipFill rotWithShape="1">
              <a:blip r:embed="rId5" cstate="email"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backgroundRemoval t="0" b="100000" l="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383091" y="4812823"/>
                <a:ext cx="473266" cy="3106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6" name="TextBox 25"/>
            <p:cNvSpPr txBox="1"/>
            <p:nvPr/>
          </p:nvSpPr>
          <p:spPr>
            <a:xfrm>
              <a:off x="945868" y="4569428"/>
              <a:ext cx="356540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2200" dirty="0">
                  <a:solidFill>
                    <a:srgbClr val="C00000"/>
                  </a:solidFill>
                  <a:latin typeface="TH Sarabun New" pitchFamily="34" charset="-34"/>
                  <a:cs typeface="TH Sarabun New" pitchFamily="34" charset="-34"/>
                </a:rPr>
                <a:t>จัดให้มีการกระจายของบุคลากรทางการแพทย์</a:t>
              </a:r>
            </a:p>
            <a:p>
              <a:r>
                <a:rPr lang="th-TH" sz="2200" dirty="0">
                  <a:solidFill>
                    <a:srgbClr val="C00000"/>
                  </a:solidFill>
                  <a:latin typeface="TH Sarabun New" pitchFamily="34" charset="-34"/>
                  <a:cs typeface="TH Sarabun New" pitchFamily="34" charset="-34"/>
                </a:rPr>
                <a:t>และสถานบริการสุขภาพอย่างทั่วถึง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51520" y="5542186"/>
            <a:ext cx="4241879" cy="769441"/>
            <a:chOff x="251520" y="5542186"/>
            <a:chExt cx="4241879" cy="769441"/>
          </a:xfrm>
        </p:grpSpPr>
        <p:grpSp>
          <p:nvGrpSpPr>
            <p:cNvPr id="24" name="Group 23"/>
            <p:cNvGrpSpPr/>
            <p:nvPr/>
          </p:nvGrpSpPr>
          <p:grpSpPr>
            <a:xfrm>
              <a:off x="251520" y="5577540"/>
              <a:ext cx="648072" cy="648072"/>
              <a:chOff x="5796136" y="3284984"/>
              <a:chExt cx="941960" cy="941960"/>
            </a:xfrm>
          </p:grpSpPr>
          <p:sp>
            <p:nvSpPr>
              <p:cNvPr id="23" name="Oval 22"/>
              <p:cNvSpPr/>
              <p:nvPr/>
            </p:nvSpPr>
            <p:spPr>
              <a:xfrm>
                <a:off x="5796136" y="3284984"/>
                <a:ext cx="941960" cy="94196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>
                  <a:latin typeface="TH Sarabun New" pitchFamily="34" charset="-34"/>
                  <a:cs typeface="TH Sarabun New" pitchFamily="34" charset="-34"/>
                </a:endParaRPr>
              </a:p>
            </p:txBody>
          </p:sp>
          <p:pic>
            <p:nvPicPr>
              <p:cNvPr id="4101" name="Picture 5"/>
              <p:cNvPicPr>
                <a:picLocks noChangeAspect="1" noChangeArrowheads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958638" y="3456918"/>
                <a:ext cx="595101" cy="6347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30" name="TextBox 29"/>
            <p:cNvSpPr txBox="1"/>
            <p:nvPr/>
          </p:nvSpPr>
          <p:spPr>
            <a:xfrm>
              <a:off x="919985" y="5542186"/>
              <a:ext cx="357341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2200" dirty="0">
                  <a:solidFill>
                    <a:srgbClr val="C00000"/>
                  </a:solidFill>
                  <a:latin typeface="TH Sarabun New" pitchFamily="34" charset="-34"/>
                  <a:cs typeface="TH Sarabun New" pitchFamily="34" charset="-34"/>
                </a:rPr>
                <a:t>ส่งเสริมแนวทางการสร้างเสริมสุขภาพในชุมชน</a:t>
              </a:r>
            </a:p>
            <a:p>
              <a:r>
                <a:rPr lang="th-TH" sz="2200" dirty="0">
                  <a:solidFill>
                    <a:srgbClr val="C00000"/>
                  </a:solidFill>
                  <a:latin typeface="TH Sarabun New" pitchFamily="34" charset="-34"/>
                  <a:cs typeface="TH Sarabun New" pitchFamily="34" charset="-34"/>
                </a:rPr>
                <a:t>ด้วยกระบวนการสารธารณสุขมูลฐาน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716016" y="2274387"/>
            <a:ext cx="4047472" cy="1110481"/>
            <a:chOff x="4716016" y="2274387"/>
            <a:chExt cx="4047472" cy="1110481"/>
          </a:xfrm>
        </p:grpSpPr>
        <p:sp>
          <p:nvSpPr>
            <p:cNvPr id="31" name="Oval 30"/>
            <p:cNvSpPr/>
            <p:nvPr/>
          </p:nvSpPr>
          <p:spPr>
            <a:xfrm>
              <a:off x="4716016" y="2274387"/>
              <a:ext cx="1100360" cy="110036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latin typeface="TH Sarabun New" pitchFamily="34" charset="-34"/>
                <a:cs typeface="TH Sarabun New" pitchFamily="34" charset="-34"/>
              </a:endParaRPr>
            </a:p>
          </p:txBody>
        </p:sp>
        <p:pic>
          <p:nvPicPr>
            <p:cNvPr id="4102" name="Picture 6"/>
            <p:cNvPicPr>
              <a:picLocks noChangeAspect="1" noChangeArrowheads="1"/>
            </p:cNvPicPr>
            <p:nvPr/>
          </p:nvPicPr>
          <p:blipFill>
            <a:blip r:embed="rId8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29506" y="2405648"/>
              <a:ext cx="852432" cy="690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0" name="TextBox 39"/>
            <p:cNvSpPr txBox="1"/>
            <p:nvPr/>
          </p:nvSpPr>
          <p:spPr>
            <a:xfrm>
              <a:off x="5868144" y="2276872"/>
              <a:ext cx="2895344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2200" dirty="0">
                  <a:solidFill>
                    <a:srgbClr val="C00000"/>
                  </a:solidFill>
                  <a:latin typeface="TH Sarabun New" pitchFamily="34" charset="-34"/>
                  <a:cs typeface="TH Sarabun New" pitchFamily="34" charset="-34"/>
                </a:rPr>
                <a:t>การปรับปรุงสภาพแวดล้อม  </a:t>
              </a:r>
            </a:p>
            <a:p>
              <a:r>
                <a:rPr lang="th-TH" sz="2200" dirty="0">
                  <a:latin typeface="TH Sarabun New" pitchFamily="34" charset="-34"/>
                  <a:cs typeface="TH Sarabun New" pitchFamily="34" charset="-34"/>
                </a:rPr>
                <a:t>จัดการสุขาภิบาล สิ่งแวดล้อม เพื่อลด</a:t>
              </a:r>
            </a:p>
            <a:p>
              <a:r>
                <a:rPr lang="th-TH" sz="2200" dirty="0">
                  <a:latin typeface="TH Sarabun New" pitchFamily="34" charset="-34"/>
                  <a:cs typeface="TH Sarabun New" pitchFamily="34" charset="-34"/>
                </a:rPr>
                <a:t>ปัญหามลภาวะต่างๆ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716016" y="3544373"/>
            <a:ext cx="4195075" cy="1219013"/>
            <a:chOff x="4716016" y="3544373"/>
            <a:chExt cx="4195075" cy="1219013"/>
          </a:xfrm>
        </p:grpSpPr>
        <p:sp>
          <p:nvSpPr>
            <p:cNvPr id="42" name="Oval 41"/>
            <p:cNvSpPr/>
            <p:nvPr/>
          </p:nvSpPr>
          <p:spPr>
            <a:xfrm>
              <a:off x="4716016" y="3544373"/>
              <a:ext cx="1100360" cy="110036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latin typeface="TH Sarabun New" pitchFamily="34" charset="-34"/>
                <a:cs typeface="TH Sarabun New" pitchFamily="34" charset="-34"/>
              </a:endParaRPr>
            </a:p>
          </p:txBody>
        </p:sp>
        <p:pic>
          <p:nvPicPr>
            <p:cNvPr id="4103" name="Picture 7"/>
            <p:cNvPicPr>
              <a:picLocks noChangeAspect="1" noChangeArrowheads="1"/>
            </p:cNvPicPr>
            <p:nvPr/>
          </p:nvPicPr>
          <p:blipFill>
            <a:blip r:embed="rId9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1220" y="3710836"/>
              <a:ext cx="638745" cy="8158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3" name="TextBox 42"/>
            <p:cNvSpPr txBox="1"/>
            <p:nvPr/>
          </p:nvSpPr>
          <p:spPr>
            <a:xfrm>
              <a:off x="5796136" y="3655390"/>
              <a:ext cx="3114955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2200" dirty="0">
                  <a:solidFill>
                    <a:srgbClr val="C00000"/>
                  </a:solidFill>
                  <a:latin typeface="TH Sarabun New" pitchFamily="34" charset="-34"/>
                  <a:cs typeface="TH Sarabun New" pitchFamily="34" charset="-34"/>
                </a:rPr>
                <a:t>เน้นกิจกรรมสร้างเสริมสุขภาพให้มากขึ้น</a:t>
              </a:r>
            </a:p>
            <a:p>
              <a:r>
                <a:rPr lang="th-TH" sz="2200" dirty="0">
                  <a:latin typeface="TH Sarabun New" pitchFamily="34" charset="-34"/>
                  <a:cs typeface="TH Sarabun New" pitchFamily="34" charset="-34"/>
                </a:rPr>
                <a:t>เป็นแกนนำในการส่งเสริมให้ประชาชน</a:t>
              </a:r>
            </a:p>
            <a:p>
              <a:r>
                <a:rPr lang="th-TH" sz="2200" dirty="0">
                  <a:latin typeface="TH Sarabun New" pitchFamily="34" charset="-34"/>
                  <a:cs typeface="TH Sarabun New" pitchFamily="34" charset="-34"/>
                </a:rPr>
                <a:t>ออกกำลังกายเป็นประจำ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741900" y="5012623"/>
            <a:ext cx="4102683" cy="1491043"/>
            <a:chOff x="4741900" y="5012623"/>
            <a:chExt cx="4102683" cy="1491043"/>
          </a:xfrm>
        </p:grpSpPr>
        <p:sp>
          <p:nvSpPr>
            <p:cNvPr id="46" name="TextBox 45"/>
            <p:cNvSpPr txBox="1"/>
            <p:nvPr/>
          </p:nvSpPr>
          <p:spPr>
            <a:xfrm>
              <a:off x="5832220" y="5057116"/>
              <a:ext cx="3012363" cy="14465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2200" dirty="0">
                  <a:solidFill>
                    <a:srgbClr val="C00000"/>
                  </a:solidFill>
                  <a:latin typeface="TH Sarabun New" pitchFamily="34" charset="-34"/>
                  <a:cs typeface="TH Sarabun New" pitchFamily="34" charset="-34"/>
                </a:rPr>
                <a:t>การปรับเปลี่ยนพฤติกรรมสุขภาพของ</a:t>
              </a:r>
            </a:p>
            <a:p>
              <a:r>
                <a:rPr lang="th-TH" sz="2200" dirty="0">
                  <a:solidFill>
                    <a:srgbClr val="C00000"/>
                  </a:solidFill>
                  <a:latin typeface="TH Sarabun New" pitchFamily="34" charset="-34"/>
                  <a:cs typeface="TH Sarabun New" pitchFamily="34" charset="-34"/>
                </a:rPr>
                <a:t>ประชาชน</a:t>
              </a:r>
            </a:p>
            <a:p>
              <a:r>
                <a:rPr lang="th-TH" sz="2200" dirty="0">
                  <a:latin typeface="TH Sarabun New" pitchFamily="34" charset="-34"/>
                  <a:cs typeface="TH Sarabun New" pitchFamily="34" charset="-34"/>
                </a:rPr>
                <a:t>ให้ความรู้แก่ประชาชนและส่งเสริมให้</a:t>
              </a:r>
            </a:p>
            <a:p>
              <a:r>
                <a:rPr lang="th-TH" sz="2200" dirty="0">
                  <a:latin typeface="TH Sarabun New" pitchFamily="34" charset="-34"/>
                  <a:cs typeface="TH Sarabun New" pitchFamily="34" charset="-34"/>
                </a:rPr>
                <a:t>ประชาชนลดพฤติกรรมเสียงต่อสุขภาพ</a:t>
              </a:r>
            </a:p>
          </p:txBody>
        </p:sp>
        <p:sp>
          <p:nvSpPr>
            <p:cNvPr id="47" name="Oval 46"/>
            <p:cNvSpPr/>
            <p:nvPr/>
          </p:nvSpPr>
          <p:spPr>
            <a:xfrm>
              <a:off x="4741900" y="5012623"/>
              <a:ext cx="1100360" cy="110036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latin typeface="TH Sarabun New" pitchFamily="34" charset="-34"/>
                <a:cs typeface="TH Sarabun New" pitchFamily="34" charset="-34"/>
              </a:endParaRPr>
            </a:p>
          </p:txBody>
        </p:sp>
        <p:pic>
          <p:nvPicPr>
            <p:cNvPr id="4104" name="Picture 8"/>
            <p:cNvPicPr>
              <a:picLocks noChangeAspect="1" noChangeArrowheads="1"/>
            </p:cNvPicPr>
            <p:nvPr/>
          </p:nvPicPr>
          <p:blipFill>
            <a:blip r:embed="rId10" cstate="email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0" b="99306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2285" y="5172684"/>
              <a:ext cx="904268" cy="770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44" name="กลุ่ม 38"/>
          <p:cNvGrpSpPr/>
          <p:nvPr/>
        </p:nvGrpSpPr>
        <p:grpSpPr>
          <a:xfrm>
            <a:off x="73600" y="6651201"/>
            <a:ext cx="8582339" cy="166391"/>
            <a:chOff x="73600" y="6554470"/>
            <a:chExt cx="9070399" cy="258906"/>
          </a:xfrm>
        </p:grpSpPr>
        <p:sp>
          <p:nvSpPr>
            <p:cNvPr id="52" name="สี่เหลี่ยมผืนผ้า 39"/>
            <p:cNvSpPr/>
            <p:nvPr/>
          </p:nvSpPr>
          <p:spPr>
            <a:xfrm>
              <a:off x="827587" y="6742237"/>
              <a:ext cx="8316412" cy="7113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  <a:prstDash val="solid"/>
            </a:ln>
          </p:spPr>
          <p:txBody>
            <a:bodyPr vert="horz" wrap="square" lIns="91440" tIns="45720" rIns="91440" bIns="45720" anchor="ctr" anchorCtr="1" compatLnSpc="1"/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th-TH" sz="2800" b="0" i="0" u="none" strike="noStrike" kern="1200" cap="none" spc="0" baseline="0" dirty="0">
                <a:solidFill>
                  <a:srgbClr val="FFFFFF"/>
                </a:solidFill>
                <a:uFillTx/>
                <a:latin typeface="TH Sarabun New" pitchFamily="34" charset="-34"/>
                <a:cs typeface="TH Sarabun New" pitchFamily="34" charset="-34"/>
              </a:endParaRPr>
            </a:p>
          </p:txBody>
        </p:sp>
        <p:pic>
          <p:nvPicPr>
            <p:cNvPr id="53" name="Picture 2" descr="K:\TSM 3-A\Logo Aksorn\Aksorn Charoen Tat_2.png"/>
            <p:cNvPicPr>
              <a:picLocks noChangeAspect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73600" y="6554470"/>
              <a:ext cx="613791" cy="252333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45" name="รูปภาพ 119">
            <a:hlinkClick r:id="rId13" action="ppaction://hlinksldjump"/>
          </p:cNvPr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48464" y="6553059"/>
            <a:ext cx="299025" cy="278460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6740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สี่เหลี่ยมผืนผ้า 14"/>
          <p:cNvSpPr/>
          <p:nvPr/>
        </p:nvSpPr>
        <p:spPr>
          <a:xfrm flipV="1">
            <a:off x="4211961" y="1495832"/>
            <a:ext cx="4932040" cy="4571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สี่เหลี่ยมผืนผ้ามุมมน 12"/>
          <p:cNvSpPr/>
          <p:nvPr/>
        </p:nvSpPr>
        <p:spPr>
          <a:xfrm>
            <a:off x="251520" y="5158211"/>
            <a:ext cx="8697946" cy="1223117"/>
          </a:xfrm>
          <a:prstGeom prst="roundRect">
            <a:avLst>
              <a:gd name="adj" fmla="val 10437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ชื่อเรื่องรอง 2"/>
          <p:cNvSpPr txBox="1">
            <a:spLocks/>
          </p:cNvSpPr>
          <p:nvPr/>
        </p:nvSpPr>
        <p:spPr bwMode="auto">
          <a:xfrm>
            <a:off x="1450856" y="856758"/>
            <a:ext cx="7513632" cy="556018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  <a:cs typeface="Cordia New" pitchFamily="34" charset="-34"/>
              </a:defRPr>
            </a:lvl9pPr>
          </a:lstStyle>
          <a:p>
            <a:pPr lvl="0" algn="r"/>
            <a:r>
              <a:rPr lang="th-TH" sz="4400" b="1" dirty="0">
                <a:solidFill>
                  <a:schemeClr val="accent1">
                    <a:lumMod val="75000"/>
                  </a:schemeClr>
                </a:solidFill>
                <a:latin typeface="TH Sarabun New" pitchFamily="34" charset="-34"/>
                <a:cs typeface="TH Sarabun New" pitchFamily="34" charset="-34"/>
              </a:rPr>
              <a:t>การสร้างเสริมสุขภาพในชุมชน</a:t>
            </a: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0" y="5278199"/>
            <a:ext cx="9144000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" name="TextBox 2"/>
          <p:cNvSpPr txBox="1"/>
          <p:nvPr/>
        </p:nvSpPr>
        <p:spPr>
          <a:xfrm>
            <a:off x="601680" y="5316299"/>
            <a:ext cx="1369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จุดประสงค์การเรียนรู้</a:t>
            </a:r>
          </a:p>
        </p:txBody>
      </p:sp>
      <p:grpSp>
        <p:nvGrpSpPr>
          <p:cNvPr id="20" name="กลุ่ม 19"/>
          <p:cNvGrpSpPr/>
          <p:nvPr/>
        </p:nvGrpSpPr>
        <p:grpSpPr>
          <a:xfrm>
            <a:off x="6660232" y="172868"/>
            <a:ext cx="2483768" cy="648072"/>
            <a:chOff x="6660232" y="172868"/>
            <a:chExt cx="2483768" cy="648072"/>
          </a:xfrm>
        </p:grpSpPr>
        <p:grpSp>
          <p:nvGrpSpPr>
            <p:cNvPr id="21" name="กลุ่ม 20"/>
            <p:cNvGrpSpPr/>
            <p:nvPr/>
          </p:nvGrpSpPr>
          <p:grpSpPr>
            <a:xfrm>
              <a:off x="6660232" y="260648"/>
              <a:ext cx="2111148" cy="533673"/>
              <a:chOff x="6660232" y="188640"/>
              <a:chExt cx="2111148" cy="533673"/>
            </a:xfrm>
          </p:grpSpPr>
          <p:sp>
            <p:nvSpPr>
              <p:cNvPr id="25" name="มนมุมสี่เหลี่ยมผืนผ้าด้านทแยงมุม 24"/>
              <p:cNvSpPr/>
              <p:nvPr/>
            </p:nvSpPr>
            <p:spPr>
              <a:xfrm>
                <a:off x="6663498" y="188640"/>
                <a:ext cx="2107882" cy="504056"/>
              </a:xfrm>
              <a:prstGeom prst="round2DiagRect">
                <a:avLst>
                  <a:gd name="adj1" fmla="val 48791"/>
                  <a:gd name="adj2" fmla="val 0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6660232" y="260648"/>
                <a:ext cx="199570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th-TH" sz="2400" b="1" dirty="0">
                    <a:solidFill>
                      <a:schemeClr val="bg1"/>
                    </a:solidFill>
                    <a:latin typeface="TH Sarabun New" pitchFamily="34" charset="-34"/>
                    <a:cs typeface="TH Sarabun New" pitchFamily="34" charset="-34"/>
                  </a:rPr>
                  <a:t>หน่วยการเรียนรู้ที่ </a:t>
                </a:r>
                <a:endParaRPr lang="en-US" sz="2400" b="1" dirty="0">
                  <a:solidFill>
                    <a:schemeClr val="bg1"/>
                  </a:solidFill>
                  <a:latin typeface="TH Sarabun New" pitchFamily="34" charset="-34"/>
                  <a:cs typeface="TH Sarabun New" pitchFamily="34" charset="-34"/>
                </a:endParaRPr>
              </a:p>
            </p:txBody>
          </p:sp>
        </p:grpSp>
        <p:sp>
          <p:nvSpPr>
            <p:cNvPr id="22" name="สี่เหลี่ยมผืนผ้า 21"/>
            <p:cNvSpPr/>
            <p:nvPr/>
          </p:nvSpPr>
          <p:spPr>
            <a:xfrm flipV="1">
              <a:off x="8832240" y="260644"/>
              <a:ext cx="311760" cy="50405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23" name="วงรี 22"/>
            <p:cNvSpPr/>
            <p:nvPr/>
          </p:nvSpPr>
          <p:spPr>
            <a:xfrm>
              <a:off x="8316416" y="172868"/>
              <a:ext cx="648072" cy="648072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4800" b="1" dirty="0">
                  <a:latin typeface="TH Sarabun New" pitchFamily="34" charset="-34"/>
                  <a:cs typeface="TH Sarabun New" pitchFamily="34" charset="-34"/>
                </a:rPr>
                <a:t>๗</a:t>
              </a:r>
              <a:endParaRPr lang="th-TH" b="1" dirty="0">
                <a:latin typeface="TH Sarabun New" pitchFamily="34" charset="-34"/>
                <a:cs typeface="TH Sarabun New" pitchFamily="34" charset="-34"/>
              </a:endParaRPr>
            </a:p>
          </p:txBody>
        </p:sp>
      </p:grpSp>
      <p:grpSp>
        <p:nvGrpSpPr>
          <p:cNvPr id="30" name="กลุ่ม 38"/>
          <p:cNvGrpSpPr/>
          <p:nvPr/>
        </p:nvGrpSpPr>
        <p:grpSpPr>
          <a:xfrm>
            <a:off x="73600" y="6651201"/>
            <a:ext cx="8582339" cy="166391"/>
            <a:chOff x="73600" y="6554470"/>
            <a:chExt cx="9070399" cy="258906"/>
          </a:xfrm>
        </p:grpSpPr>
        <p:sp>
          <p:nvSpPr>
            <p:cNvPr id="31" name="สี่เหลี่ยมผืนผ้า 39"/>
            <p:cNvSpPr/>
            <p:nvPr/>
          </p:nvSpPr>
          <p:spPr>
            <a:xfrm>
              <a:off x="827587" y="6742237"/>
              <a:ext cx="8316412" cy="7113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  <a:prstDash val="solid"/>
            </a:ln>
          </p:spPr>
          <p:txBody>
            <a:bodyPr vert="horz" wrap="square" lIns="91440" tIns="45720" rIns="91440" bIns="45720" anchor="ctr" anchorCtr="1" compatLnSpc="1"/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th-TH" sz="2800" b="0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  <a:cs typeface="Cordia New"/>
              </a:endParaRPr>
            </a:p>
          </p:txBody>
        </p:sp>
        <p:pic>
          <p:nvPicPr>
            <p:cNvPr id="32" name="Picture 2" descr="K:\TSM 3-A\Logo Aksorn\Aksorn Charoen Tat_2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>
            <a:xfrm>
              <a:off x="73600" y="6554470"/>
              <a:ext cx="613791" cy="252333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33" name="รูปภาพ 119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6553059"/>
            <a:ext cx="299025" cy="278460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sp>
        <p:nvSpPr>
          <p:cNvPr id="29" name="Rectangle 28"/>
          <p:cNvSpPr/>
          <p:nvPr/>
        </p:nvSpPr>
        <p:spPr>
          <a:xfrm>
            <a:off x="615879" y="5788672"/>
            <a:ext cx="777254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th-TH" sz="1600" dirty="0">
                <a:latin typeface="TH Sarabun New" pitchFamily="34" charset="-34"/>
                <a:cs typeface="TH Sarabun New" pitchFamily="34" charset="-34"/>
              </a:rPr>
              <a:t>รวบรวมข้อมูลและเสนอแนวทางแก้ไขปัญหาสุขภาพในชุมชนได้</a:t>
            </a:r>
          </a:p>
        </p:txBody>
      </p:sp>
    </p:spTree>
    <p:extLst>
      <p:ext uri="{BB962C8B-B14F-4D97-AF65-F5344CB8AC3E}">
        <p14:creationId xmlns:p14="http://schemas.microsoft.com/office/powerpoint/2010/main" val="2520031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ounded Rectangle 37"/>
          <p:cNvSpPr/>
          <p:nvPr/>
        </p:nvSpPr>
        <p:spPr>
          <a:xfrm>
            <a:off x="3563888" y="2309971"/>
            <a:ext cx="2320726" cy="83099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Sarabun New" pitchFamily="34" charset="-34"/>
              <a:cs typeface="TH Sarabun New" pitchFamily="34" charset="-34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0" y="116632"/>
            <a:ext cx="6444208" cy="730533"/>
            <a:chOff x="0" y="188640"/>
            <a:chExt cx="6444208" cy="730533"/>
          </a:xfrm>
        </p:grpSpPr>
        <p:sp>
          <p:nvSpPr>
            <p:cNvPr id="8" name="Round Diagonal Corner Rectangle 7"/>
            <p:cNvSpPr/>
            <p:nvPr/>
          </p:nvSpPr>
          <p:spPr>
            <a:xfrm>
              <a:off x="0" y="188640"/>
              <a:ext cx="6444208" cy="720080"/>
            </a:xfrm>
            <a:prstGeom prst="round2DiagRect">
              <a:avLst>
                <a:gd name="adj1" fmla="val 47451"/>
                <a:gd name="adj2" fmla="val 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19508" y="211287"/>
              <a:ext cx="462658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4000" b="1" dirty="0">
                  <a:latin typeface="TH Sarabun New" pitchFamily="34" charset="-34"/>
                  <a:cs typeface="TH Sarabun New" pitchFamily="34" charset="-34"/>
                </a:rPr>
                <a:t>แนวคิดเกี่ยวกับสุขภาพในชุมชน</a:t>
              </a:r>
            </a:p>
          </p:txBody>
        </p:sp>
        <p:sp>
          <p:nvSpPr>
            <p:cNvPr id="10" name="Right Triangle 9"/>
            <p:cNvSpPr/>
            <p:nvPr/>
          </p:nvSpPr>
          <p:spPr>
            <a:xfrm rot="10800000">
              <a:off x="6084168" y="211287"/>
              <a:ext cx="360040" cy="360040"/>
            </a:xfrm>
            <a:prstGeom prst="rtTriangl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11" name="Right Triangle 10"/>
            <p:cNvSpPr/>
            <p:nvPr/>
          </p:nvSpPr>
          <p:spPr>
            <a:xfrm>
              <a:off x="0" y="548680"/>
              <a:ext cx="360040" cy="360040"/>
            </a:xfrm>
            <a:prstGeom prst="rtTriangl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latin typeface="TH Sarabun New" pitchFamily="34" charset="-34"/>
                <a:cs typeface="TH Sarabun New" pitchFamily="34" charset="-34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81564" y="1052736"/>
            <a:ext cx="79624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dirty="0">
                <a:latin typeface="TH Sarabun New" pitchFamily="34" charset="-34"/>
                <a:cs typeface="TH Sarabun New" pitchFamily="34" charset="-34"/>
              </a:rPr>
              <a:t>      การสร้างเสริมสุขภาพในชุมชน ต้องมีความรู้ ความเข้าใจในเบื้องต้นเกี่ยวกับชุมชนของตนก่อน</a:t>
            </a:r>
          </a:p>
          <a:p>
            <a:pPr algn="thaiDist"/>
            <a:r>
              <a:rPr lang="th-TH" sz="2400" dirty="0">
                <a:latin typeface="TH Sarabun New" pitchFamily="34" charset="-34"/>
                <a:cs typeface="TH Sarabun New" pitchFamily="34" charset="-34"/>
              </a:rPr>
              <a:t>เพราะชุมชนที่มีความแตกต่างกัน มีสภาพและความเหมาะสมที่แตกต่างกันออกไป โดยในการ</a:t>
            </a:r>
          </a:p>
          <a:p>
            <a:r>
              <a:rPr lang="th-TH" sz="2400" dirty="0">
                <a:latin typeface="TH Sarabun New" pitchFamily="34" charset="-34"/>
                <a:cs typeface="TH Sarabun New" pitchFamily="34" charset="-34"/>
              </a:rPr>
              <a:t>สร้างเสริมสุขภาพในชุมชนจะต้องดำเนินการในลักษณะการจัดการชุมชน ๓ ลักษณะ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3475410" y="2253065"/>
            <a:ext cx="2320726" cy="83099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73810" y="2253065"/>
            <a:ext cx="1923925" cy="830997"/>
          </a:xfrm>
          <a:prstGeom prst="rect">
            <a:avLst/>
          </a:prstGeom>
          <a:noFill/>
          <a:ln w="57150">
            <a:noFill/>
            <a:prstDash val="sysDot"/>
          </a:ln>
        </p:spPr>
        <p:txBody>
          <a:bodyPr wrap="none" rtlCol="0">
            <a:spAutoFit/>
          </a:bodyPr>
          <a:lstStyle/>
          <a:p>
            <a:pPr algn="ctr"/>
            <a:r>
              <a:rPr lang="th-TH" sz="2400" b="1" dirty="0">
                <a:solidFill>
                  <a:schemeClr val="accent6">
                    <a:lumMod val="50000"/>
                  </a:schemeClr>
                </a:solidFill>
                <a:latin typeface="TH Sarabun New" pitchFamily="34" charset="-34"/>
                <a:cs typeface="TH Sarabun New" pitchFamily="34" charset="-34"/>
              </a:rPr>
              <a:t>การจัดการสร้างเสริม</a:t>
            </a:r>
          </a:p>
          <a:p>
            <a:pPr algn="ctr"/>
            <a:r>
              <a:rPr lang="th-TH" sz="2400" b="1" dirty="0">
                <a:solidFill>
                  <a:schemeClr val="accent6">
                    <a:lumMod val="50000"/>
                  </a:schemeClr>
                </a:solidFill>
                <a:latin typeface="TH Sarabun New" pitchFamily="34" charset="-34"/>
                <a:cs typeface="TH Sarabun New" pitchFamily="34" charset="-34"/>
              </a:rPr>
              <a:t>สุขภาพในชุมชน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67544" y="3205196"/>
            <a:ext cx="2448272" cy="3368863"/>
            <a:chOff x="467544" y="3205196"/>
            <a:chExt cx="2448272" cy="3368863"/>
          </a:xfrm>
        </p:grpSpPr>
        <p:grpSp>
          <p:nvGrpSpPr>
            <p:cNvPr id="21" name="Group 20"/>
            <p:cNvGrpSpPr/>
            <p:nvPr/>
          </p:nvGrpSpPr>
          <p:grpSpPr>
            <a:xfrm>
              <a:off x="467544" y="3205196"/>
              <a:ext cx="2361319" cy="3368863"/>
              <a:chOff x="819508" y="3205196"/>
              <a:chExt cx="2361319" cy="3368863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819508" y="3716706"/>
                <a:ext cx="2361319" cy="2857353"/>
                <a:chOff x="949984" y="3429000"/>
                <a:chExt cx="2361319" cy="2857353"/>
              </a:xfrm>
            </p:grpSpPr>
            <p:sp>
              <p:nvSpPr>
                <p:cNvPr id="16" name="Pentagon 15"/>
                <p:cNvSpPr/>
                <p:nvPr/>
              </p:nvSpPr>
              <p:spPr>
                <a:xfrm rot="5400000">
                  <a:off x="773976" y="3749025"/>
                  <a:ext cx="2713336" cy="2361319"/>
                </a:xfrm>
                <a:custGeom>
                  <a:avLst/>
                  <a:gdLst>
                    <a:gd name="connsiteX0" fmla="*/ 0 w 3198242"/>
                    <a:gd name="connsiteY0" fmla="*/ 0 h 2361319"/>
                    <a:gd name="connsiteX1" fmla="*/ 2017583 w 3198242"/>
                    <a:gd name="connsiteY1" fmla="*/ 0 h 2361319"/>
                    <a:gd name="connsiteX2" fmla="*/ 3198242 w 3198242"/>
                    <a:gd name="connsiteY2" fmla="*/ 1180660 h 2361319"/>
                    <a:gd name="connsiteX3" fmla="*/ 2017583 w 3198242"/>
                    <a:gd name="connsiteY3" fmla="*/ 2361319 h 2361319"/>
                    <a:gd name="connsiteX4" fmla="*/ 0 w 3198242"/>
                    <a:gd name="connsiteY4" fmla="*/ 2361319 h 2361319"/>
                    <a:gd name="connsiteX5" fmla="*/ 0 w 3198242"/>
                    <a:gd name="connsiteY5" fmla="*/ 0 h 2361319"/>
                    <a:gd name="connsiteX0" fmla="*/ 0 w 2713336"/>
                    <a:gd name="connsiteY0" fmla="*/ 0 h 2361319"/>
                    <a:gd name="connsiteX1" fmla="*/ 2017583 w 2713336"/>
                    <a:gd name="connsiteY1" fmla="*/ 0 h 2361319"/>
                    <a:gd name="connsiteX2" fmla="*/ 2713336 w 2713336"/>
                    <a:gd name="connsiteY2" fmla="*/ 1152951 h 2361319"/>
                    <a:gd name="connsiteX3" fmla="*/ 2017583 w 2713336"/>
                    <a:gd name="connsiteY3" fmla="*/ 2361319 h 2361319"/>
                    <a:gd name="connsiteX4" fmla="*/ 0 w 2713336"/>
                    <a:gd name="connsiteY4" fmla="*/ 2361319 h 2361319"/>
                    <a:gd name="connsiteX5" fmla="*/ 0 w 2713336"/>
                    <a:gd name="connsiteY5" fmla="*/ 0 h 23613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713336" h="2361319">
                      <a:moveTo>
                        <a:pt x="0" y="0"/>
                      </a:moveTo>
                      <a:lnTo>
                        <a:pt x="2017583" y="0"/>
                      </a:lnTo>
                      <a:lnTo>
                        <a:pt x="2713336" y="1152951"/>
                      </a:lnTo>
                      <a:lnTo>
                        <a:pt x="2017583" y="2361319"/>
                      </a:lnTo>
                      <a:lnTo>
                        <a:pt x="0" y="236131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>
                    <a:latin typeface="TH Sarabun New" pitchFamily="34" charset="-34"/>
                    <a:cs typeface="TH Sarabun New" pitchFamily="34" charset="-34"/>
                  </a:endParaRPr>
                </a:p>
              </p:txBody>
            </p:sp>
            <p:sp>
              <p:nvSpPr>
                <p:cNvPr id="17" name="Pentagon 15"/>
                <p:cNvSpPr/>
                <p:nvPr/>
              </p:nvSpPr>
              <p:spPr>
                <a:xfrm rot="5400000">
                  <a:off x="773976" y="3605008"/>
                  <a:ext cx="2713336" cy="2361319"/>
                </a:xfrm>
                <a:custGeom>
                  <a:avLst/>
                  <a:gdLst>
                    <a:gd name="connsiteX0" fmla="*/ 0 w 3198242"/>
                    <a:gd name="connsiteY0" fmla="*/ 0 h 2361319"/>
                    <a:gd name="connsiteX1" fmla="*/ 2017583 w 3198242"/>
                    <a:gd name="connsiteY1" fmla="*/ 0 h 2361319"/>
                    <a:gd name="connsiteX2" fmla="*/ 3198242 w 3198242"/>
                    <a:gd name="connsiteY2" fmla="*/ 1180660 h 2361319"/>
                    <a:gd name="connsiteX3" fmla="*/ 2017583 w 3198242"/>
                    <a:gd name="connsiteY3" fmla="*/ 2361319 h 2361319"/>
                    <a:gd name="connsiteX4" fmla="*/ 0 w 3198242"/>
                    <a:gd name="connsiteY4" fmla="*/ 2361319 h 2361319"/>
                    <a:gd name="connsiteX5" fmla="*/ 0 w 3198242"/>
                    <a:gd name="connsiteY5" fmla="*/ 0 h 2361319"/>
                    <a:gd name="connsiteX0" fmla="*/ 0 w 2713336"/>
                    <a:gd name="connsiteY0" fmla="*/ 0 h 2361319"/>
                    <a:gd name="connsiteX1" fmla="*/ 2017583 w 2713336"/>
                    <a:gd name="connsiteY1" fmla="*/ 0 h 2361319"/>
                    <a:gd name="connsiteX2" fmla="*/ 2713336 w 2713336"/>
                    <a:gd name="connsiteY2" fmla="*/ 1152951 h 2361319"/>
                    <a:gd name="connsiteX3" fmla="*/ 2017583 w 2713336"/>
                    <a:gd name="connsiteY3" fmla="*/ 2361319 h 2361319"/>
                    <a:gd name="connsiteX4" fmla="*/ 0 w 2713336"/>
                    <a:gd name="connsiteY4" fmla="*/ 2361319 h 2361319"/>
                    <a:gd name="connsiteX5" fmla="*/ 0 w 2713336"/>
                    <a:gd name="connsiteY5" fmla="*/ 0 h 23613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713336" h="2361319">
                      <a:moveTo>
                        <a:pt x="0" y="0"/>
                      </a:moveTo>
                      <a:lnTo>
                        <a:pt x="2017583" y="0"/>
                      </a:lnTo>
                      <a:lnTo>
                        <a:pt x="2713336" y="1152951"/>
                      </a:lnTo>
                      <a:lnTo>
                        <a:pt x="2017583" y="2361319"/>
                      </a:lnTo>
                      <a:lnTo>
                        <a:pt x="0" y="236131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>
                    <a:lumMod val="20000"/>
                    <a:lumOff val="8000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>
                    <a:latin typeface="TH Sarabun New" pitchFamily="34" charset="-34"/>
                    <a:cs typeface="TH Sarabun New" pitchFamily="34" charset="-34"/>
                  </a:endParaRPr>
                </a:p>
              </p:txBody>
            </p:sp>
          </p:grpSp>
          <p:sp>
            <p:nvSpPr>
              <p:cNvPr id="19" name="Oval 18"/>
              <p:cNvSpPr/>
              <p:nvPr/>
            </p:nvSpPr>
            <p:spPr>
              <a:xfrm>
                <a:off x="1211456" y="3205196"/>
                <a:ext cx="1601799" cy="1023018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>
                  <a:latin typeface="TH Sarabun New" pitchFamily="34" charset="-34"/>
                  <a:cs typeface="TH Sarabun New" pitchFamily="34" charset="-34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548125" y="3362762"/>
                <a:ext cx="92846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th-TH" sz="2000" b="1" dirty="0">
                    <a:solidFill>
                      <a:srgbClr val="00B050"/>
                    </a:solidFill>
                    <a:latin typeface="TH Sarabun New" pitchFamily="34" charset="-34"/>
                    <a:cs typeface="TH Sarabun New" pitchFamily="34" charset="-34"/>
                  </a:rPr>
                  <a:t>ดำเนินงาน</a:t>
                </a:r>
              </a:p>
              <a:p>
                <a:pPr algn="ctr"/>
                <a:r>
                  <a:rPr lang="th-TH" sz="2000" b="1" dirty="0">
                    <a:solidFill>
                      <a:srgbClr val="00B050"/>
                    </a:solidFill>
                    <a:latin typeface="TH Sarabun New" pitchFamily="34" charset="-34"/>
                    <a:cs typeface="TH Sarabun New" pitchFamily="34" charset="-34"/>
                  </a:rPr>
                  <a:t>เป็นระบบ</a:t>
                </a:r>
              </a:p>
            </p:txBody>
          </p:sp>
        </p:grpSp>
        <p:sp>
          <p:nvSpPr>
            <p:cNvPr id="34" name="TextBox 33"/>
            <p:cNvSpPr txBox="1"/>
            <p:nvPr/>
          </p:nvSpPr>
          <p:spPr>
            <a:xfrm>
              <a:off x="494960" y="4224735"/>
              <a:ext cx="2420856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   ออกแบบการจัดการสุขภาพให้มี</a:t>
              </a:r>
            </a:p>
            <a:p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ประสิทธิภาพและเกิดประโยชน์แก่</a:t>
              </a:r>
            </a:p>
            <a:p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ประชาชนทุก”ครัวเรือน” ทุก “บ้าน”</a:t>
              </a:r>
            </a:p>
            <a:p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ไม่ใช่เกิดผลต่อสุขภาพของบุคคลใด</a:t>
              </a:r>
            </a:p>
            <a:p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บุคคลหนึ่งเพียงลำพัง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419872" y="3216462"/>
            <a:ext cx="2448272" cy="3368863"/>
            <a:chOff x="3419872" y="3216462"/>
            <a:chExt cx="2448272" cy="3368863"/>
          </a:xfrm>
        </p:grpSpPr>
        <p:grpSp>
          <p:nvGrpSpPr>
            <p:cNvPr id="22" name="Group 21"/>
            <p:cNvGrpSpPr/>
            <p:nvPr/>
          </p:nvGrpSpPr>
          <p:grpSpPr>
            <a:xfrm>
              <a:off x="3419872" y="3216462"/>
              <a:ext cx="2361319" cy="3368863"/>
              <a:chOff x="819508" y="3205196"/>
              <a:chExt cx="2361319" cy="3368863"/>
            </a:xfrm>
          </p:grpSpPr>
          <p:grpSp>
            <p:nvGrpSpPr>
              <p:cNvPr id="23" name="Group 22"/>
              <p:cNvGrpSpPr/>
              <p:nvPr/>
            </p:nvGrpSpPr>
            <p:grpSpPr>
              <a:xfrm>
                <a:off x="819508" y="3716706"/>
                <a:ext cx="2361319" cy="2857353"/>
                <a:chOff x="949984" y="3429000"/>
                <a:chExt cx="2361319" cy="2857353"/>
              </a:xfrm>
            </p:grpSpPr>
            <p:sp>
              <p:nvSpPr>
                <p:cNvPr id="26" name="Pentagon 15"/>
                <p:cNvSpPr/>
                <p:nvPr/>
              </p:nvSpPr>
              <p:spPr>
                <a:xfrm rot="5400000">
                  <a:off x="773976" y="3749025"/>
                  <a:ext cx="2713336" cy="2361319"/>
                </a:xfrm>
                <a:custGeom>
                  <a:avLst/>
                  <a:gdLst>
                    <a:gd name="connsiteX0" fmla="*/ 0 w 3198242"/>
                    <a:gd name="connsiteY0" fmla="*/ 0 h 2361319"/>
                    <a:gd name="connsiteX1" fmla="*/ 2017583 w 3198242"/>
                    <a:gd name="connsiteY1" fmla="*/ 0 h 2361319"/>
                    <a:gd name="connsiteX2" fmla="*/ 3198242 w 3198242"/>
                    <a:gd name="connsiteY2" fmla="*/ 1180660 h 2361319"/>
                    <a:gd name="connsiteX3" fmla="*/ 2017583 w 3198242"/>
                    <a:gd name="connsiteY3" fmla="*/ 2361319 h 2361319"/>
                    <a:gd name="connsiteX4" fmla="*/ 0 w 3198242"/>
                    <a:gd name="connsiteY4" fmla="*/ 2361319 h 2361319"/>
                    <a:gd name="connsiteX5" fmla="*/ 0 w 3198242"/>
                    <a:gd name="connsiteY5" fmla="*/ 0 h 2361319"/>
                    <a:gd name="connsiteX0" fmla="*/ 0 w 2713336"/>
                    <a:gd name="connsiteY0" fmla="*/ 0 h 2361319"/>
                    <a:gd name="connsiteX1" fmla="*/ 2017583 w 2713336"/>
                    <a:gd name="connsiteY1" fmla="*/ 0 h 2361319"/>
                    <a:gd name="connsiteX2" fmla="*/ 2713336 w 2713336"/>
                    <a:gd name="connsiteY2" fmla="*/ 1152951 h 2361319"/>
                    <a:gd name="connsiteX3" fmla="*/ 2017583 w 2713336"/>
                    <a:gd name="connsiteY3" fmla="*/ 2361319 h 2361319"/>
                    <a:gd name="connsiteX4" fmla="*/ 0 w 2713336"/>
                    <a:gd name="connsiteY4" fmla="*/ 2361319 h 2361319"/>
                    <a:gd name="connsiteX5" fmla="*/ 0 w 2713336"/>
                    <a:gd name="connsiteY5" fmla="*/ 0 h 23613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713336" h="2361319">
                      <a:moveTo>
                        <a:pt x="0" y="0"/>
                      </a:moveTo>
                      <a:lnTo>
                        <a:pt x="2017583" y="0"/>
                      </a:lnTo>
                      <a:lnTo>
                        <a:pt x="2713336" y="1152951"/>
                      </a:lnTo>
                      <a:lnTo>
                        <a:pt x="2017583" y="2361319"/>
                      </a:lnTo>
                      <a:lnTo>
                        <a:pt x="0" y="236131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>
                    <a:latin typeface="TH Sarabun New" pitchFamily="34" charset="-34"/>
                    <a:cs typeface="TH Sarabun New" pitchFamily="34" charset="-34"/>
                  </a:endParaRPr>
                </a:p>
              </p:txBody>
            </p:sp>
            <p:sp>
              <p:nvSpPr>
                <p:cNvPr id="27" name="Pentagon 15"/>
                <p:cNvSpPr/>
                <p:nvPr/>
              </p:nvSpPr>
              <p:spPr>
                <a:xfrm rot="5400000">
                  <a:off x="773976" y="3605008"/>
                  <a:ext cx="2713336" cy="2361319"/>
                </a:xfrm>
                <a:custGeom>
                  <a:avLst/>
                  <a:gdLst>
                    <a:gd name="connsiteX0" fmla="*/ 0 w 3198242"/>
                    <a:gd name="connsiteY0" fmla="*/ 0 h 2361319"/>
                    <a:gd name="connsiteX1" fmla="*/ 2017583 w 3198242"/>
                    <a:gd name="connsiteY1" fmla="*/ 0 h 2361319"/>
                    <a:gd name="connsiteX2" fmla="*/ 3198242 w 3198242"/>
                    <a:gd name="connsiteY2" fmla="*/ 1180660 h 2361319"/>
                    <a:gd name="connsiteX3" fmla="*/ 2017583 w 3198242"/>
                    <a:gd name="connsiteY3" fmla="*/ 2361319 h 2361319"/>
                    <a:gd name="connsiteX4" fmla="*/ 0 w 3198242"/>
                    <a:gd name="connsiteY4" fmla="*/ 2361319 h 2361319"/>
                    <a:gd name="connsiteX5" fmla="*/ 0 w 3198242"/>
                    <a:gd name="connsiteY5" fmla="*/ 0 h 2361319"/>
                    <a:gd name="connsiteX0" fmla="*/ 0 w 2713336"/>
                    <a:gd name="connsiteY0" fmla="*/ 0 h 2361319"/>
                    <a:gd name="connsiteX1" fmla="*/ 2017583 w 2713336"/>
                    <a:gd name="connsiteY1" fmla="*/ 0 h 2361319"/>
                    <a:gd name="connsiteX2" fmla="*/ 2713336 w 2713336"/>
                    <a:gd name="connsiteY2" fmla="*/ 1152951 h 2361319"/>
                    <a:gd name="connsiteX3" fmla="*/ 2017583 w 2713336"/>
                    <a:gd name="connsiteY3" fmla="*/ 2361319 h 2361319"/>
                    <a:gd name="connsiteX4" fmla="*/ 0 w 2713336"/>
                    <a:gd name="connsiteY4" fmla="*/ 2361319 h 2361319"/>
                    <a:gd name="connsiteX5" fmla="*/ 0 w 2713336"/>
                    <a:gd name="connsiteY5" fmla="*/ 0 h 23613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713336" h="2361319">
                      <a:moveTo>
                        <a:pt x="0" y="0"/>
                      </a:moveTo>
                      <a:lnTo>
                        <a:pt x="2017583" y="0"/>
                      </a:lnTo>
                      <a:lnTo>
                        <a:pt x="2713336" y="1152951"/>
                      </a:lnTo>
                      <a:lnTo>
                        <a:pt x="2017583" y="2361319"/>
                      </a:lnTo>
                      <a:lnTo>
                        <a:pt x="0" y="236131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4">
                    <a:lumMod val="20000"/>
                    <a:lumOff val="8000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>
                    <a:latin typeface="TH Sarabun New" pitchFamily="34" charset="-34"/>
                    <a:cs typeface="TH Sarabun New" pitchFamily="34" charset="-34"/>
                  </a:endParaRPr>
                </a:p>
              </p:txBody>
            </p:sp>
          </p:grpSp>
          <p:sp>
            <p:nvSpPr>
              <p:cNvPr id="24" name="Oval 23"/>
              <p:cNvSpPr/>
              <p:nvPr/>
            </p:nvSpPr>
            <p:spPr>
              <a:xfrm>
                <a:off x="1211456" y="3205196"/>
                <a:ext cx="1601799" cy="1023018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>
                  <a:latin typeface="TH Sarabun New" pitchFamily="34" charset="-34"/>
                  <a:cs typeface="TH Sarabun New" pitchFamily="34" charset="-34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321302" y="3362762"/>
                <a:ext cx="1382110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th-TH" sz="2000" b="1" dirty="0">
                    <a:solidFill>
                      <a:srgbClr val="7030A0"/>
                    </a:solidFill>
                    <a:latin typeface="TH Sarabun New" pitchFamily="34" charset="-34"/>
                    <a:cs typeface="TH Sarabun New" pitchFamily="34" charset="-34"/>
                  </a:rPr>
                  <a:t>เน้นการจัดการ</a:t>
                </a:r>
              </a:p>
              <a:p>
                <a:pPr algn="ctr"/>
                <a:r>
                  <a:rPr lang="th-TH" sz="2000" b="1" dirty="0">
                    <a:solidFill>
                      <a:srgbClr val="7030A0"/>
                    </a:solidFill>
                    <a:latin typeface="TH Sarabun New" pitchFamily="34" charset="-34"/>
                    <a:cs typeface="TH Sarabun New" pitchFamily="34" charset="-34"/>
                  </a:rPr>
                  <a:t>ที่สุขภาพโดยรวม</a:t>
                </a:r>
              </a:p>
            </p:txBody>
          </p:sp>
        </p:grpSp>
        <p:sp>
          <p:nvSpPr>
            <p:cNvPr id="35" name="TextBox 34"/>
            <p:cNvSpPr txBox="1"/>
            <p:nvPr/>
          </p:nvSpPr>
          <p:spPr>
            <a:xfrm>
              <a:off x="3423244" y="4221088"/>
              <a:ext cx="2444900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 การรวมเอาสุขภาวะทางด้านร่างกาย</a:t>
              </a:r>
            </a:p>
            <a:p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จิตใจ อารมณ์ สังคม และสติปัญญา</a:t>
              </a:r>
            </a:p>
            <a:p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ตลอดจนสิ่งแวดล้อมเข้าไว้ด้วยกัน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300192" y="3205196"/>
            <a:ext cx="2425664" cy="3368863"/>
            <a:chOff x="6300192" y="3205196"/>
            <a:chExt cx="2425664" cy="3368863"/>
          </a:xfrm>
        </p:grpSpPr>
        <p:grpSp>
          <p:nvGrpSpPr>
            <p:cNvPr id="28" name="Group 27"/>
            <p:cNvGrpSpPr/>
            <p:nvPr/>
          </p:nvGrpSpPr>
          <p:grpSpPr>
            <a:xfrm>
              <a:off x="6300192" y="3205196"/>
              <a:ext cx="2361319" cy="3368863"/>
              <a:chOff x="819508" y="3205196"/>
              <a:chExt cx="2361319" cy="3368863"/>
            </a:xfrm>
          </p:grpSpPr>
          <p:grpSp>
            <p:nvGrpSpPr>
              <p:cNvPr id="29" name="Group 28"/>
              <p:cNvGrpSpPr/>
              <p:nvPr/>
            </p:nvGrpSpPr>
            <p:grpSpPr>
              <a:xfrm>
                <a:off x="819508" y="3716706"/>
                <a:ext cx="2361319" cy="2857353"/>
                <a:chOff x="949984" y="3429000"/>
                <a:chExt cx="2361319" cy="2857353"/>
              </a:xfrm>
            </p:grpSpPr>
            <p:sp>
              <p:nvSpPr>
                <p:cNvPr id="32" name="Pentagon 15"/>
                <p:cNvSpPr/>
                <p:nvPr/>
              </p:nvSpPr>
              <p:spPr>
                <a:xfrm rot="5400000">
                  <a:off x="773976" y="3749025"/>
                  <a:ext cx="2713336" cy="2361319"/>
                </a:xfrm>
                <a:custGeom>
                  <a:avLst/>
                  <a:gdLst>
                    <a:gd name="connsiteX0" fmla="*/ 0 w 3198242"/>
                    <a:gd name="connsiteY0" fmla="*/ 0 h 2361319"/>
                    <a:gd name="connsiteX1" fmla="*/ 2017583 w 3198242"/>
                    <a:gd name="connsiteY1" fmla="*/ 0 h 2361319"/>
                    <a:gd name="connsiteX2" fmla="*/ 3198242 w 3198242"/>
                    <a:gd name="connsiteY2" fmla="*/ 1180660 h 2361319"/>
                    <a:gd name="connsiteX3" fmla="*/ 2017583 w 3198242"/>
                    <a:gd name="connsiteY3" fmla="*/ 2361319 h 2361319"/>
                    <a:gd name="connsiteX4" fmla="*/ 0 w 3198242"/>
                    <a:gd name="connsiteY4" fmla="*/ 2361319 h 2361319"/>
                    <a:gd name="connsiteX5" fmla="*/ 0 w 3198242"/>
                    <a:gd name="connsiteY5" fmla="*/ 0 h 2361319"/>
                    <a:gd name="connsiteX0" fmla="*/ 0 w 2713336"/>
                    <a:gd name="connsiteY0" fmla="*/ 0 h 2361319"/>
                    <a:gd name="connsiteX1" fmla="*/ 2017583 w 2713336"/>
                    <a:gd name="connsiteY1" fmla="*/ 0 h 2361319"/>
                    <a:gd name="connsiteX2" fmla="*/ 2713336 w 2713336"/>
                    <a:gd name="connsiteY2" fmla="*/ 1152951 h 2361319"/>
                    <a:gd name="connsiteX3" fmla="*/ 2017583 w 2713336"/>
                    <a:gd name="connsiteY3" fmla="*/ 2361319 h 2361319"/>
                    <a:gd name="connsiteX4" fmla="*/ 0 w 2713336"/>
                    <a:gd name="connsiteY4" fmla="*/ 2361319 h 2361319"/>
                    <a:gd name="connsiteX5" fmla="*/ 0 w 2713336"/>
                    <a:gd name="connsiteY5" fmla="*/ 0 h 23613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713336" h="2361319">
                      <a:moveTo>
                        <a:pt x="0" y="0"/>
                      </a:moveTo>
                      <a:lnTo>
                        <a:pt x="2017583" y="0"/>
                      </a:lnTo>
                      <a:lnTo>
                        <a:pt x="2713336" y="1152951"/>
                      </a:lnTo>
                      <a:lnTo>
                        <a:pt x="2017583" y="2361319"/>
                      </a:lnTo>
                      <a:lnTo>
                        <a:pt x="0" y="236131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>
                    <a:latin typeface="TH Sarabun New" pitchFamily="34" charset="-34"/>
                    <a:cs typeface="TH Sarabun New" pitchFamily="34" charset="-34"/>
                  </a:endParaRPr>
                </a:p>
              </p:txBody>
            </p:sp>
            <p:sp>
              <p:nvSpPr>
                <p:cNvPr id="33" name="Pentagon 15"/>
                <p:cNvSpPr/>
                <p:nvPr/>
              </p:nvSpPr>
              <p:spPr>
                <a:xfrm rot="5400000">
                  <a:off x="773976" y="3605008"/>
                  <a:ext cx="2713336" cy="2361319"/>
                </a:xfrm>
                <a:custGeom>
                  <a:avLst/>
                  <a:gdLst>
                    <a:gd name="connsiteX0" fmla="*/ 0 w 3198242"/>
                    <a:gd name="connsiteY0" fmla="*/ 0 h 2361319"/>
                    <a:gd name="connsiteX1" fmla="*/ 2017583 w 3198242"/>
                    <a:gd name="connsiteY1" fmla="*/ 0 h 2361319"/>
                    <a:gd name="connsiteX2" fmla="*/ 3198242 w 3198242"/>
                    <a:gd name="connsiteY2" fmla="*/ 1180660 h 2361319"/>
                    <a:gd name="connsiteX3" fmla="*/ 2017583 w 3198242"/>
                    <a:gd name="connsiteY3" fmla="*/ 2361319 h 2361319"/>
                    <a:gd name="connsiteX4" fmla="*/ 0 w 3198242"/>
                    <a:gd name="connsiteY4" fmla="*/ 2361319 h 2361319"/>
                    <a:gd name="connsiteX5" fmla="*/ 0 w 3198242"/>
                    <a:gd name="connsiteY5" fmla="*/ 0 h 2361319"/>
                    <a:gd name="connsiteX0" fmla="*/ 0 w 2713336"/>
                    <a:gd name="connsiteY0" fmla="*/ 0 h 2361319"/>
                    <a:gd name="connsiteX1" fmla="*/ 2017583 w 2713336"/>
                    <a:gd name="connsiteY1" fmla="*/ 0 h 2361319"/>
                    <a:gd name="connsiteX2" fmla="*/ 2713336 w 2713336"/>
                    <a:gd name="connsiteY2" fmla="*/ 1152951 h 2361319"/>
                    <a:gd name="connsiteX3" fmla="*/ 2017583 w 2713336"/>
                    <a:gd name="connsiteY3" fmla="*/ 2361319 h 2361319"/>
                    <a:gd name="connsiteX4" fmla="*/ 0 w 2713336"/>
                    <a:gd name="connsiteY4" fmla="*/ 2361319 h 2361319"/>
                    <a:gd name="connsiteX5" fmla="*/ 0 w 2713336"/>
                    <a:gd name="connsiteY5" fmla="*/ 0 h 23613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713336" h="2361319">
                      <a:moveTo>
                        <a:pt x="0" y="0"/>
                      </a:moveTo>
                      <a:lnTo>
                        <a:pt x="2017583" y="0"/>
                      </a:lnTo>
                      <a:lnTo>
                        <a:pt x="2713336" y="1152951"/>
                      </a:lnTo>
                      <a:lnTo>
                        <a:pt x="2017583" y="2361319"/>
                      </a:lnTo>
                      <a:lnTo>
                        <a:pt x="0" y="236131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5">
                    <a:lumMod val="20000"/>
                    <a:lumOff val="8000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>
                    <a:latin typeface="TH Sarabun New" pitchFamily="34" charset="-34"/>
                    <a:cs typeface="TH Sarabun New" pitchFamily="34" charset="-34"/>
                  </a:endParaRPr>
                </a:p>
              </p:txBody>
            </p:sp>
          </p:grpSp>
          <p:sp>
            <p:nvSpPr>
              <p:cNvPr id="30" name="Oval 29"/>
              <p:cNvSpPr/>
              <p:nvPr/>
            </p:nvSpPr>
            <p:spPr>
              <a:xfrm>
                <a:off x="1211456" y="3205196"/>
                <a:ext cx="1601799" cy="1023018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>
                  <a:latin typeface="TH Sarabun New" pitchFamily="34" charset="-34"/>
                  <a:cs typeface="TH Sarabun New" pitchFamily="34" charset="-34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1453549" y="3362762"/>
                <a:ext cx="1117614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th-TH" sz="2000" b="1" dirty="0">
                    <a:solidFill>
                      <a:srgbClr val="0070C0"/>
                    </a:solidFill>
                    <a:latin typeface="TH Sarabun New" pitchFamily="34" charset="-34"/>
                    <a:cs typeface="TH Sarabun New" pitchFamily="34" charset="-34"/>
                  </a:rPr>
                  <a:t>ดำเนินงาน</a:t>
                </a:r>
              </a:p>
              <a:p>
                <a:pPr algn="ctr"/>
                <a:r>
                  <a:rPr lang="th-TH" sz="2000" b="1" dirty="0">
                    <a:solidFill>
                      <a:srgbClr val="0070C0"/>
                    </a:solidFill>
                    <a:latin typeface="TH Sarabun New" pitchFamily="34" charset="-34"/>
                    <a:cs typeface="TH Sarabun New" pitchFamily="34" charset="-34"/>
                  </a:rPr>
                  <a:t>โดยชุมชนเอง</a:t>
                </a:r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6300192" y="4214324"/>
              <a:ext cx="2425664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  การเปิดโอกาสให้ประชาชนในชุมชน</a:t>
              </a:r>
            </a:p>
            <a:p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มีส่วนร่วมและเป็นผู้กระทำส่วนใหญ่</a:t>
              </a:r>
            </a:p>
            <a:p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หรือมีบทบาทหน้าที่ในการจัดการ</a:t>
              </a:r>
            </a:p>
            <a:p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แก้ไขปัญหาสุขภาพในชุมชนด้วย</a:t>
              </a:r>
            </a:p>
            <a:p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ตนเอง</a:t>
              </a:r>
            </a:p>
          </p:txBody>
        </p:sp>
      </p:grpSp>
      <p:grpSp>
        <p:nvGrpSpPr>
          <p:cNvPr id="43" name="กลุ่ม 38"/>
          <p:cNvGrpSpPr/>
          <p:nvPr/>
        </p:nvGrpSpPr>
        <p:grpSpPr>
          <a:xfrm>
            <a:off x="73600" y="6651201"/>
            <a:ext cx="8582339" cy="166391"/>
            <a:chOff x="73600" y="6554470"/>
            <a:chExt cx="9070399" cy="258906"/>
          </a:xfrm>
        </p:grpSpPr>
        <p:sp>
          <p:nvSpPr>
            <p:cNvPr id="44" name="สี่เหลี่ยมผืนผ้า 39"/>
            <p:cNvSpPr/>
            <p:nvPr/>
          </p:nvSpPr>
          <p:spPr>
            <a:xfrm>
              <a:off x="827587" y="6742237"/>
              <a:ext cx="8316412" cy="7113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  <a:prstDash val="solid"/>
            </a:ln>
          </p:spPr>
          <p:txBody>
            <a:bodyPr vert="horz" wrap="square" lIns="91440" tIns="45720" rIns="91440" bIns="45720" anchor="ctr" anchorCtr="1" compatLnSpc="1"/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th-TH" sz="2800" b="0" i="0" u="none" strike="noStrike" kern="1200" cap="none" spc="0" baseline="0" dirty="0">
                <a:solidFill>
                  <a:srgbClr val="FFFFFF"/>
                </a:solidFill>
                <a:uFillTx/>
                <a:latin typeface="TH Sarabun New" pitchFamily="34" charset="-34"/>
                <a:cs typeface="TH Sarabun New" pitchFamily="34" charset="-34"/>
              </a:endParaRPr>
            </a:p>
          </p:txBody>
        </p:sp>
        <p:pic>
          <p:nvPicPr>
            <p:cNvPr id="45" name="Picture 2" descr="K:\TSM 3-A\Logo Aksorn\Aksorn Charoen Tat_2.pn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3600" y="6554470"/>
              <a:ext cx="613791" cy="252333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39" name="รูปภาพ 119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6553059"/>
            <a:ext cx="299025" cy="278460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75595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35496" y="106179"/>
            <a:ext cx="4644008" cy="730533"/>
            <a:chOff x="0" y="188640"/>
            <a:chExt cx="4644008" cy="730533"/>
          </a:xfrm>
        </p:grpSpPr>
        <p:sp>
          <p:nvSpPr>
            <p:cNvPr id="10" name="Round Diagonal Corner Rectangle 9"/>
            <p:cNvSpPr/>
            <p:nvPr/>
          </p:nvSpPr>
          <p:spPr>
            <a:xfrm>
              <a:off x="0" y="188640"/>
              <a:ext cx="4644008" cy="720080"/>
            </a:xfrm>
            <a:prstGeom prst="round2DiagRect">
              <a:avLst>
                <a:gd name="adj1" fmla="val 47451"/>
                <a:gd name="adj2" fmla="val 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11560" y="211287"/>
              <a:ext cx="337945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4000" b="1" dirty="0">
                  <a:latin typeface="TH Sarabun New" pitchFamily="34" charset="-34"/>
                  <a:cs typeface="TH Sarabun New" pitchFamily="34" charset="-34"/>
                </a:rPr>
                <a:t>ปัญหาสุขภาพในชุมชน</a:t>
              </a:r>
            </a:p>
          </p:txBody>
        </p:sp>
        <p:sp>
          <p:nvSpPr>
            <p:cNvPr id="12" name="Right Triangle 11"/>
            <p:cNvSpPr/>
            <p:nvPr/>
          </p:nvSpPr>
          <p:spPr>
            <a:xfrm rot="10800000">
              <a:off x="4384546" y="211288"/>
              <a:ext cx="259462" cy="360040"/>
            </a:xfrm>
            <a:prstGeom prst="rtTriangl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13" name="Right Triangle 12"/>
            <p:cNvSpPr/>
            <p:nvPr/>
          </p:nvSpPr>
          <p:spPr>
            <a:xfrm>
              <a:off x="0" y="548680"/>
              <a:ext cx="360040" cy="360040"/>
            </a:xfrm>
            <a:prstGeom prst="rtTriangl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latin typeface="TH Sarabun New" pitchFamily="34" charset="-34"/>
                <a:cs typeface="TH Sarabun New" pitchFamily="34" charset="-34"/>
              </a:endParaRPr>
            </a:p>
          </p:txBody>
        </p:sp>
      </p:grpSp>
      <p:sp>
        <p:nvSpPr>
          <p:cNvPr id="14" name="Rounded Rectangle 13"/>
          <p:cNvSpPr/>
          <p:nvPr/>
        </p:nvSpPr>
        <p:spPr>
          <a:xfrm>
            <a:off x="3530743" y="1196752"/>
            <a:ext cx="2481418" cy="86409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b="1" dirty="0">
                <a:solidFill>
                  <a:srgbClr val="0070C0"/>
                </a:solidFill>
                <a:latin typeface="TH Sarabun New" pitchFamily="34" charset="-34"/>
                <a:cs typeface="TH Sarabun New" pitchFamily="34" charset="-34"/>
              </a:rPr>
              <a:t>ปัญหาสุขภาพในชุมชน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79512" y="2229407"/>
            <a:ext cx="8827984" cy="1459152"/>
            <a:chOff x="179512" y="2229407"/>
            <a:chExt cx="8827984" cy="1459152"/>
          </a:xfrm>
        </p:grpSpPr>
        <p:grpSp>
          <p:nvGrpSpPr>
            <p:cNvPr id="24" name="Group 23"/>
            <p:cNvGrpSpPr/>
            <p:nvPr/>
          </p:nvGrpSpPr>
          <p:grpSpPr>
            <a:xfrm>
              <a:off x="179512" y="2229407"/>
              <a:ext cx="7386956" cy="1459152"/>
              <a:chOff x="971600" y="2229407"/>
              <a:chExt cx="7386956" cy="1459152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971600" y="2229407"/>
                <a:ext cx="7386956" cy="1459152"/>
                <a:chOff x="2267744" y="2312180"/>
                <a:chExt cx="5832648" cy="1152128"/>
              </a:xfrm>
            </p:grpSpPr>
            <p:sp>
              <p:nvSpPr>
                <p:cNvPr id="15" name="Pentagon 14"/>
                <p:cNvSpPr/>
                <p:nvPr/>
              </p:nvSpPr>
              <p:spPr>
                <a:xfrm>
                  <a:off x="2771800" y="2348880"/>
                  <a:ext cx="5328592" cy="1008112"/>
                </a:xfrm>
                <a:prstGeom prst="homePlat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>
                    <a:latin typeface="TH Sarabun New" pitchFamily="34" charset="-34"/>
                    <a:cs typeface="TH Sarabun New" pitchFamily="34" charset="-34"/>
                  </a:endParaRPr>
                </a:p>
              </p:txBody>
            </p:sp>
            <p:sp>
              <p:nvSpPr>
                <p:cNvPr id="16" name="Chevron 15"/>
                <p:cNvSpPr/>
                <p:nvPr/>
              </p:nvSpPr>
              <p:spPr>
                <a:xfrm>
                  <a:off x="7323776" y="2420888"/>
                  <a:ext cx="632600" cy="864096"/>
                </a:xfrm>
                <a:custGeom>
                  <a:avLst/>
                  <a:gdLst>
                    <a:gd name="connsiteX0" fmla="*/ 0 w 792088"/>
                    <a:gd name="connsiteY0" fmla="*/ 0 h 864096"/>
                    <a:gd name="connsiteX1" fmla="*/ 396044 w 792088"/>
                    <a:gd name="connsiteY1" fmla="*/ 0 h 864096"/>
                    <a:gd name="connsiteX2" fmla="*/ 792088 w 792088"/>
                    <a:gd name="connsiteY2" fmla="*/ 432048 h 864096"/>
                    <a:gd name="connsiteX3" fmla="*/ 396044 w 792088"/>
                    <a:gd name="connsiteY3" fmla="*/ 864096 h 864096"/>
                    <a:gd name="connsiteX4" fmla="*/ 0 w 792088"/>
                    <a:gd name="connsiteY4" fmla="*/ 864096 h 864096"/>
                    <a:gd name="connsiteX5" fmla="*/ 396044 w 792088"/>
                    <a:gd name="connsiteY5" fmla="*/ 432048 h 864096"/>
                    <a:gd name="connsiteX6" fmla="*/ 0 w 792088"/>
                    <a:gd name="connsiteY6" fmla="*/ 0 h 864096"/>
                    <a:gd name="connsiteX0" fmla="*/ 0 w 792088"/>
                    <a:gd name="connsiteY0" fmla="*/ 0 h 864096"/>
                    <a:gd name="connsiteX1" fmla="*/ 396044 w 792088"/>
                    <a:gd name="connsiteY1" fmla="*/ 0 h 864096"/>
                    <a:gd name="connsiteX2" fmla="*/ 792088 w 792088"/>
                    <a:gd name="connsiteY2" fmla="*/ 432048 h 864096"/>
                    <a:gd name="connsiteX3" fmla="*/ 396044 w 792088"/>
                    <a:gd name="connsiteY3" fmla="*/ 864096 h 864096"/>
                    <a:gd name="connsiteX4" fmla="*/ 0 w 792088"/>
                    <a:gd name="connsiteY4" fmla="*/ 864096 h 864096"/>
                    <a:gd name="connsiteX5" fmla="*/ 502369 w 792088"/>
                    <a:gd name="connsiteY5" fmla="*/ 432048 h 864096"/>
                    <a:gd name="connsiteX6" fmla="*/ 0 w 792088"/>
                    <a:gd name="connsiteY6" fmla="*/ 0 h 864096"/>
                    <a:gd name="connsiteX0" fmla="*/ 159488 w 792088"/>
                    <a:gd name="connsiteY0" fmla="*/ 10633 h 864096"/>
                    <a:gd name="connsiteX1" fmla="*/ 396044 w 792088"/>
                    <a:gd name="connsiteY1" fmla="*/ 0 h 864096"/>
                    <a:gd name="connsiteX2" fmla="*/ 792088 w 792088"/>
                    <a:gd name="connsiteY2" fmla="*/ 432048 h 864096"/>
                    <a:gd name="connsiteX3" fmla="*/ 396044 w 792088"/>
                    <a:gd name="connsiteY3" fmla="*/ 864096 h 864096"/>
                    <a:gd name="connsiteX4" fmla="*/ 0 w 792088"/>
                    <a:gd name="connsiteY4" fmla="*/ 864096 h 864096"/>
                    <a:gd name="connsiteX5" fmla="*/ 502369 w 792088"/>
                    <a:gd name="connsiteY5" fmla="*/ 432048 h 864096"/>
                    <a:gd name="connsiteX6" fmla="*/ 159488 w 792088"/>
                    <a:gd name="connsiteY6" fmla="*/ 10633 h 864096"/>
                    <a:gd name="connsiteX0" fmla="*/ 0 w 632600"/>
                    <a:gd name="connsiteY0" fmla="*/ 10633 h 864096"/>
                    <a:gd name="connsiteX1" fmla="*/ 236556 w 632600"/>
                    <a:gd name="connsiteY1" fmla="*/ 0 h 864096"/>
                    <a:gd name="connsiteX2" fmla="*/ 632600 w 632600"/>
                    <a:gd name="connsiteY2" fmla="*/ 432048 h 864096"/>
                    <a:gd name="connsiteX3" fmla="*/ 236556 w 632600"/>
                    <a:gd name="connsiteY3" fmla="*/ 864096 h 864096"/>
                    <a:gd name="connsiteX4" fmla="*/ 53164 w 632600"/>
                    <a:gd name="connsiteY4" fmla="*/ 864096 h 864096"/>
                    <a:gd name="connsiteX5" fmla="*/ 342881 w 632600"/>
                    <a:gd name="connsiteY5" fmla="*/ 432048 h 864096"/>
                    <a:gd name="connsiteX6" fmla="*/ 0 w 632600"/>
                    <a:gd name="connsiteY6" fmla="*/ 10633 h 864096"/>
                    <a:gd name="connsiteX0" fmla="*/ 0 w 632600"/>
                    <a:gd name="connsiteY0" fmla="*/ 10633 h 864096"/>
                    <a:gd name="connsiteX1" fmla="*/ 236556 w 632600"/>
                    <a:gd name="connsiteY1" fmla="*/ 0 h 864096"/>
                    <a:gd name="connsiteX2" fmla="*/ 632600 w 632600"/>
                    <a:gd name="connsiteY2" fmla="*/ 432048 h 864096"/>
                    <a:gd name="connsiteX3" fmla="*/ 236556 w 632600"/>
                    <a:gd name="connsiteY3" fmla="*/ 864096 h 864096"/>
                    <a:gd name="connsiteX4" fmla="*/ 10633 w 632600"/>
                    <a:gd name="connsiteY4" fmla="*/ 842831 h 864096"/>
                    <a:gd name="connsiteX5" fmla="*/ 342881 w 632600"/>
                    <a:gd name="connsiteY5" fmla="*/ 432048 h 864096"/>
                    <a:gd name="connsiteX6" fmla="*/ 0 w 632600"/>
                    <a:gd name="connsiteY6" fmla="*/ 10633 h 8640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632600" h="864096">
                      <a:moveTo>
                        <a:pt x="0" y="10633"/>
                      </a:moveTo>
                      <a:lnTo>
                        <a:pt x="236556" y="0"/>
                      </a:lnTo>
                      <a:lnTo>
                        <a:pt x="632600" y="432048"/>
                      </a:lnTo>
                      <a:lnTo>
                        <a:pt x="236556" y="864096"/>
                      </a:lnTo>
                      <a:lnTo>
                        <a:pt x="10633" y="842831"/>
                      </a:lnTo>
                      <a:lnTo>
                        <a:pt x="342881" y="432048"/>
                      </a:lnTo>
                      <a:lnTo>
                        <a:pt x="0" y="10633"/>
                      </a:lnTo>
                      <a:close/>
                    </a:path>
                  </a:pathLst>
                </a:cu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>
                    <a:solidFill>
                      <a:schemeClr val="tx1"/>
                    </a:solidFill>
                    <a:latin typeface="TH Sarabun New" pitchFamily="34" charset="-34"/>
                    <a:cs typeface="TH Sarabun New" pitchFamily="34" charset="-34"/>
                  </a:endParaRPr>
                </a:p>
              </p:txBody>
            </p:sp>
            <p:sp>
              <p:nvSpPr>
                <p:cNvPr id="17" name="Oval 16"/>
                <p:cNvSpPr/>
                <p:nvPr/>
              </p:nvSpPr>
              <p:spPr>
                <a:xfrm>
                  <a:off x="2267744" y="2312180"/>
                  <a:ext cx="1152128" cy="1152128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th-TH" sz="3200" dirty="0">
                      <a:solidFill>
                        <a:schemeClr val="accent6">
                          <a:lumMod val="50000"/>
                        </a:schemeClr>
                      </a:solidFill>
                      <a:latin typeface="TH Sarabun New" pitchFamily="34" charset="-34"/>
                      <a:cs typeface="TH Sarabun New" pitchFamily="34" charset="-34"/>
                    </a:rPr>
                    <a:t>โรค ติดต่อ</a:t>
                  </a:r>
                </a:p>
              </p:txBody>
            </p:sp>
          </p:grpSp>
          <p:sp>
            <p:nvSpPr>
              <p:cNvPr id="23" name="TextBox 22"/>
              <p:cNvSpPr txBox="1"/>
              <p:nvPr/>
            </p:nvSpPr>
            <p:spPr>
              <a:xfrm>
                <a:off x="2491754" y="2426862"/>
                <a:ext cx="5283819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th-TH" sz="2000" dirty="0">
                    <a:latin typeface="TH Sarabun New" pitchFamily="34" charset="-34"/>
                    <a:cs typeface="TH Sarabun New" pitchFamily="34" charset="-34"/>
                  </a:rPr>
                  <a:t>ประชาชนส่วนใหญ่ไม่มีความรู้ในการป้องกันโรค ซึ่งโรคติดต่อที่พบได้บ่อย</a:t>
                </a:r>
              </a:p>
              <a:p>
                <a:r>
                  <a:rPr lang="th-TH" sz="2000" dirty="0">
                    <a:latin typeface="TH Sarabun New" pitchFamily="34" charset="-34"/>
                    <a:cs typeface="TH Sarabun New" pitchFamily="34" charset="-34"/>
                  </a:rPr>
                  <a:t>เช่นโรคเอดส์ โรควัณโรค โรคไข้หวัด ปัจจัยที่ทำให้เกิดการแพร่ระบาดของโรค</a:t>
                </a:r>
              </a:p>
              <a:p>
                <a:r>
                  <a:rPr lang="th-TH" sz="2000" dirty="0">
                    <a:latin typeface="TH Sarabun New" pitchFamily="34" charset="-34"/>
                    <a:cs typeface="TH Sarabun New" pitchFamily="34" charset="-34"/>
                  </a:rPr>
                  <a:t>ได้แก่ การมีพฤติกรรมเสียงและชุมชนมีความแออัด</a:t>
                </a:r>
              </a:p>
            </p:txBody>
          </p:sp>
        </p:grpSp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68344" y="2304362"/>
              <a:ext cx="1339152" cy="1309655"/>
            </a:xfrm>
            <a:prstGeom prst="roundRect">
              <a:avLst>
                <a:gd name="adj" fmla="val 7737"/>
              </a:avLst>
            </a:prstGeom>
          </p:spPr>
        </p:pic>
      </p:grpSp>
      <p:grpSp>
        <p:nvGrpSpPr>
          <p:cNvPr id="3" name="Group 2"/>
          <p:cNvGrpSpPr/>
          <p:nvPr/>
        </p:nvGrpSpPr>
        <p:grpSpPr>
          <a:xfrm>
            <a:off x="317429" y="4293095"/>
            <a:ext cx="8539085" cy="1584711"/>
            <a:chOff x="317429" y="4293095"/>
            <a:chExt cx="8539085" cy="1584711"/>
          </a:xfrm>
        </p:grpSpPr>
        <p:grpSp>
          <p:nvGrpSpPr>
            <p:cNvPr id="26" name="Group 25"/>
            <p:cNvGrpSpPr/>
            <p:nvPr/>
          </p:nvGrpSpPr>
          <p:grpSpPr>
            <a:xfrm flipH="1">
              <a:off x="1469557" y="4293095"/>
              <a:ext cx="7386957" cy="1520896"/>
              <a:chOff x="971600" y="2229406"/>
              <a:chExt cx="7386957" cy="1520896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971600" y="2229406"/>
                <a:ext cx="7386957" cy="1520896"/>
                <a:chOff x="2267744" y="2312179"/>
                <a:chExt cx="5832649" cy="1200880"/>
              </a:xfrm>
            </p:grpSpPr>
            <p:sp>
              <p:nvSpPr>
                <p:cNvPr id="29" name="Pentagon 28"/>
                <p:cNvSpPr/>
                <p:nvPr/>
              </p:nvSpPr>
              <p:spPr>
                <a:xfrm>
                  <a:off x="2771801" y="2348879"/>
                  <a:ext cx="5328592" cy="1115427"/>
                </a:xfrm>
                <a:prstGeom prst="homePlate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 dirty="0">
                    <a:latin typeface="TH Sarabun New" pitchFamily="34" charset="-34"/>
                    <a:cs typeface="TH Sarabun New" pitchFamily="34" charset="-34"/>
                  </a:endParaRPr>
                </a:p>
              </p:txBody>
            </p:sp>
            <p:sp>
              <p:nvSpPr>
                <p:cNvPr id="30" name="Chevron 15"/>
                <p:cNvSpPr/>
                <p:nvPr/>
              </p:nvSpPr>
              <p:spPr>
                <a:xfrm>
                  <a:off x="7323776" y="2420887"/>
                  <a:ext cx="632600" cy="952430"/>
                </a:xfrm>
                <a:custGeom>
                  <a:avLst/>
                  <a:gdLst>
                    <a:gd name="connsiteX0" fmla="*/ 0 w 792088"/>
                    <a:gd name="connsiteY0" fmla="*/ 0 h 864096"/>
                    <a:gd name="connsiteX1" fmla="*/ 396044 w 792088"/>
                    <a:gd name="connsiteY1" fmla="*/ 0 h 864096"/>
                    <a:gd name="connsiteX2" fmla="*/ 792088 w 792088"/>
                    <a:gd name="connsiteY2" fmla="*/ 432048 h 864096"/>
                    <a:gd name="connsiteX3" fmla="*/ 396044 w 792088"/>
                    <a:gd name="connsiteY3" fmla="*/ 864096 h 864096"/>
                    <a:gd name="connsiteX4" fmla="*/ 0 w 792088"/>
                    <a:gd name="connsiteY4" fmla="*/ 864096 h 864096"/>
                    <a:gd name="connsiteX5" fmla="*/ 396044 w 792088"/>
                    <a:gd name="connsiteY5" fmla="*/ 432048 h 864096"/>
                    <a:gd name="connsiteX6" fmla="*/ 0 w 792088"/>
                    <a:gd name="connsiteY6" fmla="*/ 0 h 864096"/>
                    <a:gd name="connsiteX0" fmla="*/ 0 w 792088"/>
                    <a:gd name="connsiteY0" fmla="*/ 0 h 864096"/>
                    <a:gd name="connsiteX1" fmla="*/ 396044 w 792088"/>
                    <a:gd name="connsiteY1" fmla="*/ 0 h 864096"/>
                    <a:gd name="connsiteX2" fmla="*/ 792088 w 792088"/>
                    <a:gd name="connsiteY2" fmla="*/ 432048 h 864096"/>
                    <a:gd name="connsiteX3" fmla="*/ 396044 w 792088"/>
                    <a:gd name="connsiteY3" fmla="*/ 864096 h 864096"/>
                    <a:gd name="connsiteX4" fmla="*/ 0 w 792088"/>
                    <a:gd name="connsiteY4" fmla="*/ 864096 h 864096"/>
                    <a:gd name="connsiteX5" fmla="*/ 502369 w 792088"/>
                    <a:gd name="connsiteY5" fmla="*/ 432048 h 864096"/>
                    <a:gd name="connsiteX6" fmla="*/ 0 w 792088"/>
                    <a:gd name="connsiteY6" fmla="*/ 0 h 864096"/>
                    <a:gd name="connsiteX0" fmla="*/ 159488 w 792088"/>
                    <a:gd name="connsiteY0" fmla="*/ 10633 h 864096"/>
                    <a:gd name="connsiteX1" fmla="*/ 396044 w 792088"/>
                    <a:gd name="connsiteY1" fmla="*/ 0 h 864096"/>
                    <a:gd name="connsiteX2" fmla="*/ 792088 w 792088"/>
                    <a:gd name="connsiteY2" fmla="*/ 432048 h 864096"/>
                    <a:gd name="connsiteX3" fmla="*/ 396044 w 792088"/>
                    <a:gd name="connsiteY3" fmla="*/ 864096 h 864096"/>
                    <a:gd name="connsiteX4" fmla="*/ 0 w 792088"/>
                    <a:gd name="connsiteY4" fmla="*/ 864096 h 864096"/>
                    <a:gd name="connsiteX5" fmla="*/ 502369 w 792088"/>
                    <a:gd name="connsiteY5" fmla="*/ 432048 h 864096"/>
                    <a:gd name="connsiteX6" fmla="*/ 159488 w 792088"/>
                    <a:gd name="connsiteY6" fmla="*/ 10633 h 864096"/>
                    <a:gd name="connsiteX0" fmla="*/ 0 w 632600"/>
                    <a:gd name="connsiteY0" fmla="*/ 10633 h 864096"/>
                    <a:gd name="connsiteX1" fmla="*/ 236556 w 632600"/>
                    <a:gd name="connsiteY1" fmla="*/ 0 h 864096"/>
                    <a:gd name="connsiteX2" fmla="*/ 632600 w 632600"/>
                    <a:gd name="connsiteY2" fmla="*/ 432048 h 864096"/>
                    <a:gd name="connsiteX3" fmla="*/ 236556 w 632600"/>
                    <a:gd name="connsiteY3" fmla="*/ 864096 h 864096"/>
                    <a:gd name="connsiteX4" fmla="*/ 53164 w 632600"/>
                    <a:gd name="connsiteY4" fmla="*/ 864096 h 864096"/>
                    <a:gd name="connsiteX5" fmla="*/ 342881 w 632600"/>
                    <a:gd name="connsiteY5" fmla="*/ 432048 h 864096"/>
                    <a:gd name="connsiteX6" fmla="*/ 0 w 632600"/>
                    <a:gd name="connsiteY6" fmla="*/ 10633 h 864096"/>
                    <a:gd name="connsiteX0" fmla="*/ 0 w 632600"/>
                    <a:gd name="connsiteY0" fmla="*/ 10633 h 864096"/>
                    <a:gd name="connsiteX1" fmla="*/ 236556 w 632600"/>
                    <a:gd name="connsiteY1" fmla="*/ 0 h 864096"/>
                    <a:gd name="connsiteX2" fmla="*/ 632600 w 632600"/>
                    <a:gd name="connsiteY2" fmla="*/ 432048 h 864096"/>
                    <a:gd name="connsiteX3" fmla="*/ 236556 w 632600"/>
                    <a:gd name="connsiteY3" fmla="*/ 864096 h 864096"/>
                    <a:gd name="connsiteX4" fmla="*/ 10633 w 632600"/>
                    <a:gd name="connsiteY4" fmla="*/ 842831 h 864096"/>
                    <a:gd name="connsiteX5" fmla="*/ 342881 w 632600"/>
                    <a:gd name="connsiteY5" fmla="*/ 432048 h 864096"/>
                    <a:gd name="connsiteX6" fmla="*/ 0 w 632600"/>
                    <a:gd name="connsiteY6" fmla="*/ 10633 h 8640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632600" h="864096">
                      <a:moveTo>
                        <a:pt x="0" y="10633"/>
                      </a:moveTo>
                      <a:lnTo>
                        <a:pt x="236556" y="0"/>
                      </a:lnTo>
                      <a:lnTo>
                        <a:pt x="632600" y="432048"/>
                      </a:lnTo>
                      <a:lnTo>
                        <a:pt x="236556" y="864096"/>
                      </a:lnTo>
                      <a:lnTo>
                        <a:pt x="10633" y="842831"/>
                      </a:lnTo>
                      <a:lnTo>
                        <a:pt x="342881" y="432048"/>
                      </a:lnTo>
                      <a:lnTo>
                        <a:pt x="0" y="10633"/>
                      </a:lnTo>
                      <a:close/>
                    </a:path>
                  </a:pathLst>
                </a:cu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th-TH">
                    <a:solidFill>
                      <a:schemeClr val="tx1"/>
                    </a:solidFill>
                    <a:latin typeface="TH Sarabun New" pitchFamily="34" charset="-34"/>
                    <a:cs typeface="TH Sarabun New" pitchFamily="34" charset="-34"/>
                  </a:endParaRPr>
                </a:p>
              </p:txBody>
            </p:sp>
            <p:sp>
              <p:nvSpPr>
                <p:cNvPr id="31" name="Oval 30"/>
                <p:cNvSpPr/>
                <p:nvPr/>
              </p:nvSpPr>
              <p:spPr>
                <a:xfrm>
                  <a:off x="2267744" y="2312179"/>
                  <a:ext cx="1200880" cy="1200880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th-TH" sz="3200" dirty="0">
                      <a:solidFill>
                        <a:schemeClr val="accent6">
                          <a:lumMod val="50000"/>
                        </a:schemeClr>
                      </a:solidFill>
                      <a:latin typeface="TH Sarabun New" pitchFamily="34" charset="-34"/>
                      <a:cs typeface="TH Sarabun New" pitchFamily="34" charset="-34"/>
                    </a:rPr>
                    <a:t>โรคไม่ ติดต่อ</a:t>
                  </a:r>
                </a:p>
              </p:txBody>
            </p:sp>
          </p:grpSp>
          <p:sp>
            <p:nvSpPr>
              <p:cNvPr id="28" name="TextBox 27"/>
              <p:cNvSpPr txBox="1"/>
              <p:nvPr/>
            </p:nvSpPr>
            <p:spPr>
              <a:xfrm>
                <a:off x="2420567" y="2373423"/>
                <a:ext cx="5234190" cy="13234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th-TH" sz="2000" dirty="0">
                    <a:latin typeface="TH Sarabun New" pitchFamily="34" charset="-34"/>
                    <a:cs typeface="TH Sarabun New" pitchFamily="34" charset="-34"/>
                  </a:rPr>
                  <a:t>ประชาชนส่วนใหญ่มีพฤติกรรม การดำรงชีวิตที่เสี่ยงต่อการเกิดโรค เช่น </a:t>
                </a:r>
              </a:p>
              <a:p>
                <a:pPr algn="r"/>
                <a:r>
                  <a:rPr lang="th-TH" sz="2000" dirty="0">
                    <a:latin typeface="TH Sarabun New" pitchFamily="34" charset="-34"/>
                    <a:cs typeface="TH Sarabun New" pitchFamily="34" charset="-34"/>
                  </a:rPr>
                  <a:t>การรับประทานอาหารที่ไม่ถูกหลักโภชนาการ ไม่ออกกำลังกาย สูบบุหรี่ ดื่ม</a:t>
                </a:r>
              </a:p>
              <a:p>
                <a:pPr algn="r"/>
                <a:r>
                  <a:rPr lang="th-TH" sz="2000" dirty="0">
                    <a:latin typeface="TH Sarabun New" pitchFamily="34" charset="-34"/>
                    <a:cs typeface="TH Sarabun New" pitchFamily="34" charset="-34"/>
                  </a:rPr>
                  <a:t>เครื่องดื่มแอลกอฮอล์ ส่งผลให้เกิดโรคต่างๆ พบว่าในชุมชนส่วนใหญ่ป่วยด้วย</a:t>
                </a:r>
              </a:p>
              <a:p>
                <a:pPr algn="r"/>
                <a:r>
                  <a:rPr lang="th-TH" sz="2000" dirty="0">
                    <a:latin typeface="TH Sarabun New" pitchFamily="34" charset="-34"/>
                    <a:cs typeface="TH Sarabun New" pitchFamily="34" charset="-34"/>
                  </a:rPr>
                  <a:t>โรคเบาหวาน โรคความดันโลหิตสูงและมะเร็ง</a:t>
                </a:r>
              </a:p>
            </p:txBody>
          </p:sp>
        </p:grpSp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3" cstate="email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7429" y="4437112"/>
              <a:ext cx="1152128" cy="1440694"/>
            </a:xfrm>
            <a:prstGeom prst="roundRect">
              <a:avLst>
                <a:gd name="adj" fmla="val 7438"/>
              </a:avLst>
            </a:prstGeom>
          </p:spPr>
        </p:pic>
      </p:grpSp>
      <p:grpSp>
        <p:nvGrpSpPr>
          <p:cNvPr id="37" name="กลุ่ม 38"/>
          <p:cNvGrpSpPr/>
          <p:nvPr/>
        </p:nvGrpSpPr>
        <p:grpSpPr>
          <a:xfrm>
            <a:off x="73600" y="6651201"/>
            <a:ext cx="8582339" cy="166391"/>
            <a:chOff x="73600" y="6554470"/>
            <a:chExt cx="9070399" cy="258906"/>
          </a:xfrm>
        </p:grpSpPr>
        <p:sp>
          <p:nvSpPr>
            <p:cNvPr id="38" name="สี่เหลี่ยมผืนผ้า 39"/>
            <p:cNvSpPr/>
            <p:nvPr/>
          </p:nvSpPr>
          <p:spPr>
            <a:xfrm>
              <a:off x="827587" y="6742237"/>
              <a:ext cx="8316412" cy="7113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  <a:prstDash val="solid"/>
            </a:ln>
          </p:spPr>
          <p:txBody>
            <a:bodyPr vert="horz" wrap="square" lIns="91440" tIns="45720" rIns="91440" bIns="45720" anchor="ctr" anchorCtr="1" compatLnSpc="1"/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th-TH" sz="2800" b="0" i="0" u="none" strike="noStrike" kern="1200" cap="none" spc="0" baseline="0" dirty="0">
                <a:solidFill>
                  <a:srgbClr val="FFFFFF"/>
                </a:solidFill>
                <a:uFillTx/>
                <a:latin typeface="TH Sarabun New" pitchFamily="34" charset="-34"/>
                <a:cs typeface="TH Sarabun New" pitchFamily="34" charset="-34"/>
              </a:endParaRPr>
            </a:p>
          </p:txBody>
        </p:sp>
        <p:pic>
          <p:nvPicPr>
            <p:cNvPr id="39" name="Picture 2" descr="K:\TSM 3-A\Logo Aksorn\Aksorn Charoen Tat_2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73600" y="6554470"/>
              <a:ext cx="613791" cy="252333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33" name="รูปภาพ 119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48464" y="6553059"/>
            <a:ext cx="299025" cy="278460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2592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4572000" y="3789039"/>
            <a:ext cx="4572000" cy="30689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3789039"/>
            <a:ext cx="4572000" cy="306898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572000" y="25"/>
            <a:ext cx="4572000" cy="378901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-1"/>
            <a:ext cx="4572000" cy="378903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Sarabun New" pitchFamily="34" charset="-34"/>
              <a:cs typeface="TH Sarabun New" pitchFamily="34" charset="-34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1331640" y="116632"/>
            <a:ext cx="6696744" cy="864096"/>
            <a:chOff x="1691680" y="116632"/>
            <a:chExt cx="6336704" cy="864096"/>
          </a:xfrm>
        </p:grpSpPr>
        <p:sp>
          <p:nvSpPr>
            <p:cNvPr id="15" name="Round Same Side Corner Rectangle 14"/>
            <p:cNvSpPr/>
            <p:nvPr/>
          </p:nvSpPr>
          <p:spPr>
            <a:xfrm flipV="1">
              <a:off x="1691680" y="116632"/>
              <a:ext cx="6264696" cy="792088"/>
            </a:xfrm>
            <a:prstGeom prst="round2Same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17" name="Round Same Side Corner Rectangle 16"/>
            <p:cNvSpPr/>
            <p:nvPr/>
          </p:nvSpPr>
          <p:spPr>
            <a:xfrm flipV="1">
              <a:off x="1763688" y="188640"/>
              <a:ext cx="6264696" cy="792088"/>
            </a:xfrm>
            <a:prstGeom prst="round2Same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latin typeface="TH Sarabun New" pitchFamily="34" charset="-34"/>
                <a:cs typeface="TH Sarabun New" pitchFamily="34" charset="-34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775384" y="272842"/>
            <a:ext cx="58929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600" b="1" dirty="0">
                <a:solidFill>
                  <a:srgbClr val="0070C0"/>
                </a:solidFill>
                <a:latin typeface="TH Sarabun New" pitchFamily="34" charset="-34"/>
                <a:cs typeface="TH Sarabun New" pitchFamily="34" charset="-34"/>
              </a:rPr>
              <a:t>วิธีการเก็บรวบรวมข้อมูลด้านสุขภาพในชุมชน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327142" y="1192739"/>
            <a:ext cx="3377241" cy="2380277"/>
            <a:chOff x="327142" y="1192739"/>
            <a:chExt cx="3377241" cy="2380277"/>
          </a:xfrm>
        </p:grpSpPr>
        <p:sp>
          <p:nvSpPr>
            <p:cNvPr id="34" name="Rounded Rectangle 33"/>
            <p:cNvSpPr/>
            <p:nvPr/>
          </p:nvSpPr>
          <p:spPr>
            <a:xfrm>
              <a:off x="327142" y="1192739"/>
              <a:ext cx="3257006" cy="2380277"/>
            </a:xfrm>
            <a:prstGeom prst="roundRect">
              <a:avLst/>
            </a:prstGeom>
            <a:ln>
              <a:solidFill>
                <a:schemeClr val="bg2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th-TH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35" name="Round Diagonal Corner Rectangle 34"/>
            <p:cNvSpPr/>
            <p:nvPr/>
          </p:nvSpPr>
          <p:spPr>
            <a:xfrm>
              <a:off x="1045469" y="1288952"/>
              <a:ext cx="2658914" cy="351188"/>
            </a:xfrm>
            <a:prstGeom prst="round2DiagRect">
              <a:avLst>
                <a:gd name="adj1" fmla="val 16667"/>
                <a:gd name="adj2" fmla="val 30865"/>
              </a:avLst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h-TH" sz="2400" dirty="0">
                  <a:solidFill>
                    <a:srgbClr val="002060"/>
                  </a:solidFill>
                  <a:latin typeface="TH Sarabun New" pitchFamily="34" charset="-34"/>
                  <a:cs typeface="TH Sarabun New" pitchFamily="34" charset="-34"/>
                </a:rPr>
                <a:t>การสังเกต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27142" y="1772816"/>
              <a:ext cx="3257006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buFont typeface="Arial" pitchFamily="34" charset="0"/>
                <a:buChar char="•"/>
              </a:pPr>
              <a:r>
                <a:rPr lang="th-TH" sz="2000" b="1" dirty="0">
                  <a:latin typeface="TH Sarabun New" pitchFamily="34" charset="-34"/>
                  <a:cs typeface="TH Sarabun New" pitchFamily="34" charset="-34"/>
                </a:rPr>
                <a:t>รวบรวมข้อมูลบุคคล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th-TH" sz="2000" b="1" dirty="0">
                  <a:latin typeface="TH Sarabun New" pitchFamily="34" charset="-34"/>
                  <a:cs typeface="TH Sarabun New" pitchFamily="34" charset="-34"/>
                </a:rPr>
                <a:t>รวบรวมข้อมูลสถานการณ์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th-TH" sz="2000" b="1" dirty="0">
                  <a:latin typeface="TH Sarabun New" pitchFamily="34" charset="-34"/>
                  <a:cs typeface="TH Sarabun New" pitchFamily="34" charset="-34"/>
                </a:rPr>
                <a:t>อาศัยประสาทสัมผัสของผู้สังเกต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th-TH" sz="2000" b="1" dirty="0">
                  <a:latin typeface="TH Sarabun New" pitchFamily="34" charset="-34"/>
                  <a:cs typeface="TH Sarabun New" pitchFamily="34" charset="-34"/>
                </a:rPr>
                <a:t>ความสามารถในการรับรู้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292080" y="1192739"/>
            <a:ext cx="3377241" cy="2380277"/>
            <a:chOff x="5292080" y="1192739"/>
            <a:chExt cx="3377241" cy="2380277"/>
          </a:xfrm>
        </p:grpSpPr>
        <p:grpSp>
          <p:nvGrpSpPr>
            <p:cNvPr id="8" name="Group 7"/>
            <p:cNvGrpSpPr/>
            <p:nvPr/>
          </p:nvGrpSpPr>
          <p:grpSpPr>
            <a:xfrm>
              <a:off x="5292080" y="1192739"/>
              <a:ext cx="3377241" cy="2380277"/>
              <a:chOff x="7243431" y="908720"/>
              <a:chExt cx="3377241" cy="2380277"/>
            </a:xfrm>
          </p:grpSpPr>
          <p:sp>
            <p:nvSpPr>
              <p:cNvPr id="29" name="Rounded Rectangle 28"/>
              <p:cNvSpPr/>
              <p:nvPr/>
            </p:nvSpPr>
            <p:spPr>
              <a:xfrm>
                <a:off x="7243431" y="908720"/>
                <a:ext cx="3257006" cy="2380277"/>
              </a:xfrm>
              <a:prstGeom prst="round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th-TH">
                  <a:latin typeface="TH Sarabun New" pitchFamily="34" charset="-34"/>
                  <a:cs typeface="TH Sarabun New" pitchFamily="34" charset="-34"/>
                </a:endParaRPr>
              </a:p>
            </p:txBody>
          </p:sp>
          <p:sp>
            <p:nvSpPr>
              <p:cNvPr id="32" name="Round Diagonal Corner Rectangle 31"/>
              <p:cNvSpPr/>
              <p:nvPr/>
            </p:nvSpPr>
            <p:spPr>
              <a:xfrm>
                <a:off x="7961758" y="1004933"/>
                <a:ext cx="2658914" cy="351188"/>
              </a:xfrm>
              <a:prstGeom prst="round2DiagRect">
                <a:avLst>
                  <a:gd name="adj1" fmla="val 16667"/>
                  <a:gd name="adj2" fmla="val 30865"/>
                </a:avLst>
              </a:prstGeom>
              <a:gradFill flip="none" rotWithShape="1">
                <a:gsLst>
                  <a:gs pos="0">
                    <a:schemeClr val="accent3">
                      <a:tint val="66000"/>
                      <a:satMod val="160000"/>
                    </a:schemeClr>
                  </a:gs>
                  <a:gs pos="50000">
                    <a:schemeClr val="accent3">
                      <a:tint val="44500"/>
                      <a:satMod val="160000"/>
                    </a:schemeClr>
                  </a:gs>
                  <a:gs pos="100000">
                    <a:schemeClr val="accent3">
                      <a:tint val="23500"/>
                      <a:satMod val="16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>
                <a:noFill/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h-TH" sz="2400" dirty="0">
                    <a:solidFill>
                      <a:srgbClr val="002060"/>
                    </a:solidFill>
                    <a:latin typeface="TH Sarabun New" pitchFamily="34" charset="-34"/>
                    <a:cs typeface="TH Sarabun New" pitchFamily="34" charset="-34"/>
                  </a:rPr>
                  <a:t>การสัมภาษณ์</a:t>
                </a:r>
              </a:p>
            </p:txBody>
          </p:sp>
        </p:grpSp>
        <p:sp>
          <p:nvSpPr>
            <p:cNvPr id="38" name="Rectangle 37"/>
            <p:cNvSpPr/>
            <p:nvPr/>
          </p:nvSpPr>
          <p:spPr>
            <a:xfrm>
              <a:off x="5292080" y="1772816"/>
              <a:ext cx="3257006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buFont typeface="Arial" pitchFamily="34" charset="0"/>
                <a:buChar char="•"/>
              </a:pPr>
              <a:r>
                <a:rPr lang="th-TH" sz="2000" b="1" dirty="0">
                  <a:latin typeface="TH Sarabun New" pitchFamily="34" charset="-34"/>
                  <a:cs typeface="TH Sarabun New" pitchFamily="34" charset="-34"/>
                </a:rPr>
                <a:t>เก็บรวบรวมการสนทนา</a:t>
              </a:r>
              <a:br>
                <a:rPr lang="th-TH" sz="2000" b="1" dirty="0">
                  <a:latin typeface="TH Sarabun New" pitchFamily="34" charset="-34"/>
                  <a:cs typeface="TH Sarabun New" pitchFamily="34" charset="-34"/>
                </a:rPr>
              </a:br>
              <a:r>
                <a:rPr lang="th-TH" sz="2000" b="1" dirty="0">
                  <a:latin typeface="TH Sarabun New" pitchFamily="34" charset="-34"/>
                  <a:cs typeface="TH Sarabun New" pitchFamily="34" charset="-34"/>
                </a:rPr>
                <a:t>ตามวัตถุประสงค์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th-TH" sz="2000" b="1" dirty="0">
                  <a:latin typeface="TH Sarabun New" pitchFamily="34" charset="-34"/>
                  <a:cs typeface="TH Sarabun New" pitchFamily="34" charset="-34"/>
                </a:rPr>
                <a:t>การตั้งคำถาม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th-TH" sz="2000" b="1" dirty="0">
                  <a:latin typeface="TH Sarabun New" pitchFamily="34" charset="-34"/>
                  <a:cs typeface="TH Sarabun New" pitchFamily="34" charset="-34"/>
                </a:rPr>
                <a:t>การบันทึกข้อมูลที่ได้รับ</a:t>
              </a: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323528" y="4001051"/>
            <a:ext cx="3346702" cy="2380277"/>
            <a:chOff x="323528" y="4001051"/>
            <a:chExt cx="3346702" cy="2380277"/>
          </a:xfrm>
        </p:grpSpPr>
        <p:grpSp>
          <p:nvGrpSpPr>
            <p:cNvPr id="6" name="Group 5"/>
            <p:cNvGrpSpPr/>
            <p:nvPr/>
          </p:nvGrpSpPr>
          <p:grpSpPr>
            <a:xfrm>
              <a:off x="327142" y="4001051"/>
              <a:ext cx="3343088" cy="2380277"/>
              <a:chOff x="327142" y="926891"/>
              <a:chExt cx="3343088" cy="2380277"/>
            </a:xfrm>
          </p:grpSpPr>
          <p:sp>
            <p:nvSpPr>
              <p:cNvPr id="27" name="Rounded Rectangle 26"/>
              <p:cNvSpPr/>
              <p:nvPr/>
            </p:nvSpPr>
            <p:spPr>
              <a:xfrm>
                <a:off x="327142" y="926891"/>
                <a:ext cx="3257006" cy="2380277"/>
              </a:xfrm>
              <a:prstGeom prst="round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th-TH">
                  <a:latin typeface="TH Sarabun New" pitchFamily="34" charset="-34"/>
                  <a:cs typeface="TH Sarabun New" pitchFamily="34" charset="-34"/>
                </a:endParaRPr>
              </a:p>
            </p:txBody>
          </p:sp>
          <p:sp>
            <p:nvSpPr>
              <p:cNvPr id="30" name="Round Diagonal Corner Rectangle 29"/>
              <p:cNvSpPr/>
              <p:nvPr/>
            </p:nvSpPr>
            <p:spPr>
              <a:xfrm>
                <a:off x="1069278" y="1004933"/>
                <a:ext cx="2600952" cy="351188"/>
              </a:xfrm>
              <a:prstGeom prst="round2DiagRect">
                <a:avLst>
                  <a:gd name="adj1" fmla="val 16667"/>
                  <a:gd name="adj2" fmla="val 30865"/>
                </a:avLst>
              </a:prstGeom>
              <a:gradFill flip="none" rotWithShape="1">
                <a:gsLst>
                  <a:gs pos="0">
                    <a:schemeClr val="accent4">
                      <a:tint val="66000"/>
                      <a:satMod val="160000"/>
                    </a:schemeClr>
                  </a:gs>
                  <a:gs pos="50000">
                    <a:schemeClr val="accent4">
                      <a:tint val="44500"/>
                      <a:satMod val="160000"/>
                    </a:schemeClr>
                  </a:gs>
                  <a:gs pos="100000">
                    <a:schemeClr val="accent4">
                      <a:tint val="23500"/>
                      <a:satMod val="16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>
                <a:noFill/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h-TH" sz="2400" dirty="0">
                    <a:solidFill>
                      <a:srgbClr val="002060"/>
                    </a:solidFill>
                    <a:latin typeface="TH Sarabun New" pitchFamily="34" charset="-34"/>
                    <a:cs typeface="TH Sarabun New" pitchFamily="34" charset="-34"/>
                  </a:rPr>
                  <a:t>แบบสอบถาม</a:t>
                </a:r>
              </a:p>
            </p:txBody>
          </p:sp>
        </p:grpSp>
        <p:sp>
          <p:nvSpPr>
            <p:cNvPr id="39" name="Rectangle 38"/>
            <p:cNvSpPr/>
            <p:nvPr/>
          </p:nvSpPr>
          <p:spPr>
            <a:xfrm>
              <a:off x="323528" y="4653136"/>
              <a:ext cx="3257006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buFont typeface="Arial" pitchFamily="34" charset="0"/>
                <a:buChar char="•"/>
              </a:pPr>
              <a:r>
                <a:rPr lang="th-TH" sz="2000" b="1" dirty="0">
                  <a:latin typeface="TH Sarabun New" pitchFamily="34" charset="-34"/>
                  <a:cs typeface="TH Sarabun New" pitchFamily="34" charset="-34"/>
                </a:rPr>
                <a:t>รูปแบบคำถามที่จัดไว้เป็นชุด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th-TH" sz="2000" b="1" dirty="0">
                  <a:latin typeface="TH Sarabun New" pitchFamily="34" charset="-34"/>
                  <a:cs typeface="TH Sarabun New" pitchFamily="34" charset="-34"/>
                </a:rPr>
                <a:t>การรวบรวมข้อมูลเกี่ยวกับความคิดเห็น ความสนใจ ทัศนคติ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275434" y="3929043"/>
            <a:ext cx="3353581" cy="2380277"/>
            <a:chOff x="5275434" y="3929043"/>
            <a:chExt cx="3353581" cy="2380277"/>
          </a:xfrm>
        </p:grpSpPr>
        <p:grpSp>
          <p:nvGrpSpPr>
            <p:cNvPr id="7" name="Group 6"/>
            <p:cNvGrpSpPr/>
            <p:nvPr/>
          </p:nvGrpSpPr>
          <p:grpSpPr>
            <a:xfrm>
              <a:off x="5283651" y="3929043"/>
              <a:ext cx="3345364" cy="2380277"/>
              <a:chOff x="3756254" y="915802"/>
              <a:chExt cx="3345364" cy="2380277"/>
            </a:xfrm>
          </p:grpSpPr>
          <p:sp>
            <p:nvSpPr>
              <p:cNvPr id="28" name="Rounded Rectangle 27"/>
              <p:cNvSpPr/>
              <p:nvPr/>
            </p:nvSpPr>
            <p:spPr>
              <a:xfrm>
                <a:off x="3756254" y="915802"/>
                <a:ext cx="3257006" cy="2380277"/>
              </a:xfrm>
              <a:prstGeom prst="roundRect">
                <a:avLst/>
              </a:prstGeo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th-TH">
                  <a:latin typeface="TH Sarabun New" pitchFamily="34" charset="-34"/>
                  <a:cs typeface="TH Sarabun New" pitchFamily="34" charset="-34"/>
                </a:endParaRPr>
              </a:p>
            </p:txBody>
          </p:sp>
          <p:sp>
            <p:nvSpPr>
              <p:cNvPr id="31" name="Round Diagonal Corner Rectangle 30"/>
              <p:cNvSpPr/>
              <p:nvPr/>
            </p:nvSpPr>
            <p:spPr>
              <a:xfrm>
                <a:off x="4528534" y="1004933"/>
                <a:ext cx="2573084" cy="351188"/>
              </a:xfrm>
              <a:prstGeom prst="round2DiagRect">
                <a:avLst>
                  <a:gd name="adj1" fmla="val 16667"/>
                  <a:gd name="adj2" fmla="val 30865"/>
                </a:avLst>
              </a:prstGeom>
              <a:gradFill flip="none" rotWithShape="1">
                <a:gsLst>
                  <a:gs pos="0">
                    <a:schemeClr val="accent6">
                      <a:tint val="66000"/>
                      <a:satMod val="160000"/>
                    </a:schemeClr>
                  </a:gs>
                  <a:gs pos="50000">
                    <a:schemeClr val="accent6">
                      <a:tint val="44500"/>
                      <a:satMod val="160000"/>
                    </a:schemeClr>
                  </a:gs>
                  <a:gs pos="100000">
                    <a:schemeClr val="accent6">
                      <a:tint val="23500"/>
                      <a:satMod val="16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>
                <a:noFill/>
              </a:ln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h-TH" sz="2400" dirty="0">
                    <a:solidFill>
                      <a:srgbClr val="002060"/>
                    </a:solidFill>
                    <a:latin typeface="TH Sarabun New" pitchFamily="34" charset="-34"/>
                    <a:cs typeface="TH Sarabun New" pitchFamily="34" charset="-34"/>
                  </a:rPr>
                  <a:t>แบบทดสอบ</a:t>
                </a:r>
              </a:p>
            </p:txBody>
          </p:sp>
        </p:grpSp>
        <p:sp>
          <p:nvSpPr>
            <p:cNvPr id="40" name="Rectangle 39"/>
            <p:cNvSpPr/>
            <p:nvPr/>
          </p:nvSpPr>
          <p:spPr>
            <a:xfrm>
              <a:off x="5275434" y="4653136"/>
              <a:ext cx="3257006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buFont typeface="Arial" pitchFamily="34" charset="0"/>
                <a:buChar char="•"/>
              </a:pPr>
              <a:r>
                <a:rPr lang="th-TH" sz="2000" b="1" dirty="0">
                  <a:latin typeface="TH Sarabun New" pitchFamily="34" charset="-34"/>
                  <a:cs typeface="TH Sarabun New" pitchFamily="34" charset="-34"/>
                </a:rPr>
                <a:t>ชุดคำถามที่สร้างขึ้นมา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th-TH" sz="2000" b="1" dirty="0">
                  <a:latin typeface="TH Sarabun New" pitchFamily="34" charset="-34"/>
                  <a:cs typeface="TH Sarabun New" pitchFamily="34" charset="-34"/>
                </a:rPr>
                <a:t>การเก็บข้อมูลทางพฤติกรรมด้าน</a:t>
              </a:r>
              <a:br>
                <a:rPr lang="th-TH" sz="2000" b="1" dirty="0">
                  <a:latin typeface="TH Sarabun New" pitchFamily="34" charset="-34"/>
                  <a:cs typeface="TH Sarabun New" pitchFamily="34" charset="-34"/>
                </a:rPr>
              </a:br>
              <a:r>
                <a:rPr lang="th-TH" sz="2000" b="1" dirty="0">
                  <a:latin typeface="TH Sarabun New" pitchFamily="34" charset="-34"/>
                  <a:cs typeface="TH Sarabun New" pitchFamily="34" charset="-34"/>
                </a:rPr>
                <a:t>ความรู้ ความจำ ความถนัด</a:t>
              </a:r>
              <a:br>
                <a:rPr lang="th-TH" sz="2000" b="1" dirty="0">
                  <a:latin typeface="TH Sarabun New" pitchFamily="34" charset="-34"/>
                  <a:cs typeface="TH Sarabun New" pitchFamily="34" charset="-34"/>
                </a:rPr>
              </a:br>
              <a:r>
                <a:rPr lang="th-TH" sz="2000" b="1" dirty="0">
                  <a:latin typeface="TH Sarabun New" pitchFamily="34" charset="-34"/>
                  <a:cs typeface="TH Sarabun New" pitchFamily="34" charset="-34"/>
                </a:rPr>
                <a:t>สติปัญญา บุคลิกภาพ</a:t>
              </a:r>
            </a:p>
          </p:txBody>
        </p:sp>
      </p:grpSp>
      <p:sp>
        <p:nvSpPr>
          <p:cNvPr id="42" name="Oval 41"/>
          <p:cNvSpPr/>
          <p:nvPr/>
        </p:nvSpPr>
        <p:spPr>
          <a:xfrm>
            <a:off x="3773166" y="4079093"/>
            <a:ext cx="366786" cy="17559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4893544" y="4077072"/>
            <a:ext cx="366786" cy="17559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Sarabun New" pitchFamily="34" charset="-34"/>
              <a:cs typeface="TH Sarabun New" pitchFamily="34" charset="-34"/>
            </a:endParaRP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3166" y="2348880"/>
            <a:ext cx="1518914" cy="1886384"/>
          </a:xfrm>
          <a:prstGeom prst="rect">
            <a:avLst/>
          </a:prstGeom>
        </p:spPr>
      </p:pic>
      <p:grpSp>
        <p:nvGrpSpPr>
          <p:cNvPr id="36" name="กลุ่ม 38"/>
          <p:cNvGrpSpPr/>
          <p:nvPr/>
        </p:nvGrpSpPr>
        <p:grpSpPr>
          <a:xfrm>
            <a:off x="73600" y="6651201"/>
            <a:ext cx="8582339" cy="166391"/>
            <a:chOff x="73600" y="6554470"/>
            <a:chExt cx="9070399" cy="258906"/>
          </a:xfrm>
        </p:grpSpPr>
        <p:sp>
          <p:nvSpPr>
            <p:cNvPr id="48" name="สี่เหลี่ยมผืนผ้า 39"/>
            <p:cNvSpPr/>
            <p:nvPr/>
          </p:nvSpPr>
          <p:spPr>
            <a:xfrm>
              <a:off x="827587" y="6742237"/>
              <a:ext cx="8316412" cy="7113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  <a:prstDash val="solid"/>
            </a:ln>
          </p:spPr>
          <p:txBody>
            <a:bodyPr vert="horz" wrap="square" lIns="91440" tIns="45720" rIns="91440" bIns="45720" anchor="ctr" anchorCtr="1" compatLnSpc="1"/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th-TH" sz="2800" b="0" i="0" u="none" strike="noStrike" kern="1200" cap="none" spc="0" baseline="0" dirty="0">
                <a:solidFill>
                  <a:srgbClr val="FFFFFF"/>
                </a:solidFill>
                <a:uFillTx/>
                <a:latin typeface="TH Sarabun New" pitchFamily="34" charset="-34"/>
                <a:cs typeface="TH Sarabun New" pitchFamily="34" charset="-34"/>
              </a:endParaRPr>
            </a:p>
          </p:txBody>
        </p:sp>
        <p:pic>
          <p:nvPicPr>
            <p:cNvPr id="49" name="Picture 2" descr="K:\TSM 3-A\Logo Aksorn\Aksorn Charoen Tat_2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>
            <a:xfrm>
              <a:off x="73600" y="6554470"/>
              <a:ext cx="613791" cy="252333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1" name="รูปภาพ 119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6553059"/>
            <a:ext cx="299025" cy="278460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73602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331640" y="116632"/>
            <a:ext cx="6696744" cy="864096"/>
            <a:chOff x="1691680" y="116632"/>
            <a:chExt cx="6336704" cy="864096"/>
          </a:xfrm>
        </p:grpSpPr>
        <p:sp>
          <p:nvSpPr>
            <p:cNvPr id="5" name="Round Same Side Corner Rectangle 4"/>
            <p:cNvSpPr/>
            <p:nvPr/>
          </p:nvSpPr>
          <p:spPr>
            <a:xfrm flipV="1">
              <a:off x="1691680" y="116632"/>
              <a:ext cx="6264696" cy="792088"/>
            </a:xfrm>
            <a:prstGeom prst="round2Same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6" name="Round Same Side Corner Rectangle 5"/>
            <p:cNvSpPr/>
            <p:nvPr/>
          </p:nvSpPr>
          <p:spPr>
            <a:xfrm flipV="1">
              <a:off x="1763688" y="188640"/>
              <a:ext cx="6264696" cy="792088"/>
            </a:xfrm>
            <a:prstGeom prst="round2Same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latin typeface="TH Sarabun New" pitchFamily="34" charset="-34"/>
                <a:cs typeface="TH Sarabun New" pitchFamily="34" charset="-34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947795" y="272842"/>
            <a:ext cx="52164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600" b="1" dirty="0">
                <a:solidFill>
                  <a:srgbClr val="0070C0"/>
                </a:solidFill>
                <a:latin typeface="TH Sarabun New" pitchFamily="34" charset="-34"/>
                <a:cs typeface="TH Sarabun New" pitchFamily="34" charset="-34"/>
              </a:rPr>
              <a:t>การวิเคราะห์ปัญหาด้านสุขภาพในชุมชน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3286" y="1196752"/>
            <a:ext cx="81451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>
                <a:latin typeface="TH Sarabun New" pitchFamily="34" charset="-34"/>
                <a:cs typeface="TH Sarabun New" pitchFamily="34" charset="-34"/>
              </a:rPr>
              <a:t>   การวิเคราะห์ปัญหาสุขภาพในชุมชนเน้นไปที่ปัญหาที่สำคัญ หรือเร่งด่วนที่ต้องดำเนินการแก้ไข</a:t>
            </a:r>
          </a:p>
          <a:p>
            <a:r>
              <a:rPr lang="th-TH" sz="2400" b="1" dirty="0">
                <a:latin typeface="TH Sarabun New" pitchFamily="34" charset="-34"/>
                <a:cs typeface="TH Sarabun New" pitchFamily="34" charset="-34"/>
              </a:rPr>
              <a:t>เรียกกระบวนการในขั้นตอนนี้ว่า “การจัดลำดับความสำคัญของปัญหาสุขภาพในชุมชน”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79512" y="2204864"/>
            <a:ext cx="3352249" cy="1848401"/>
            <a:chOff x="179512" y="2204864"/>
            <a:chExt cx="3352249" cy="1848401"/>
          </a:xfrm>
        </p:grpSpPr>
        <p:sp>
          <p:nvSpPr>
            <p:cNvPr id="10" name="TextBox 9"/>
            <p:cNvSpPr txBox="1"/>
            <p:nvPr/>
          </p:nvSpPr>
          <p:spPr>
            <a:xfrm>
              <a:off x="179512" y="2204864"/>
              <a:ext cx="3352249" cy="510778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th-TH" sz="2400" b="1" dirty="0">
                  <a:solidFill>
                    <a:srgbClr val="7030A0"/>
                  </a:solidFill>
                  <a:latin typeface="TH Sarabun New" pitchFamily="34" charset="-34"/>
                  <a:cs typeface="TH Sarabun New" pitchFamily="34" charset="-34"/>
                </a:rPr>
                <a:t>การให้สมาชิกในกลุ่ม หรือทีมตัดสินใจ</a:t>
              </a: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539552" y="2852936"/>
              <a:ext cx="2541080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ทำการรวบรวมข้อมูล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ให้สมาชิกอภิปรายถึงปัญหา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มีผลดี – ผลเสียในการดำเนินการที่</a:t>
              </a:r>
            </a:p>
            <a:p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      จะแก้ไขปัญหาอย่างไร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581667" y="2132856"/>
            <a:ext cx="4520789" cy="1915845"/>
            <a:chOff x="4581667" y="2132856"/>
            <a:chExt cx="4520789" cy="1915845"/>
          </a:xfrm>
        </p:grpSpPr>
        <p:sp>
          <p:nvSpPr>
            <p:cNvPr id="17" name="TextBox 16"/>
            <p:cNvSpPr txBox="1"/>
            <p:nvPr/>
          </p:nvSpPr>
          <p:spPr>
            <a:xfrm>
              <a:off x="5364088" y="2132856"/>
              <a:ext cx="2075518" cy="510778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th-TH" sz="2400" b="1" dirty="0">
                  <a:solidFill>
                    <a:srgbClr val="7030A0"/>
                  </a:solidFill>
                  <a:latin typeface="TH Sarabun New" pitchFamily="34" charset="-34"/>
                  <a:cs typeface="TH Sarabun New" pitchFamily="34" charset="-34"/>
                </a:rPr>
                <a:t>ขั้นตอนการดำเนินการ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581667" y="2848372"/>
              <a:ext cx="4520789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แจกบัตรออกเสียงที่สร้างขึ้นแก่สมาชิกที่มีสิทธิออกเสียง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กำหนดเลขประจำปัญหาแต่ละปัญหา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ให้สมาชิกที่มีสิทธิออกเสียงเลือกปัญหาที่มีความสำคัญมากที่สุด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ส่งบัตรออกเสียงทั้งหมดให้กับผู้เป็นประธานของกลุ่มเพื่อรวมคะแนน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39552" y="4077072"/>
            <a:ext cx="8562904" cy="2452206"/>
            <a:chOff x="539552" y="4077072"/>
            <a:chExt cx="8562904" cy="2452206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2182633" y="4077072"/>
              <a:ext cx="4442682" cy="2088232"/>
            </a:xfrm>
            <a:prstGeom prst="roundRect">
              <a:avLst>
                <a:gd name="adj" fmla="val 7655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Rectangle 10"/>
            <p:cNvSpPr/>
            <p:nvPr/>
          </p:nvSpPr>
          <p:spPr>
            <a:xfrm>
              <a:off x="539552" y="6159946"/>
              <a:ext cx="856290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การวิเคราะห์ปัญหาเป็นการวิเคราะห์ข้อมูลตามสภาพที่เป็นจริงในชุมชน โดยเน้นไปยังปัญหาสำคัญที่ต้องเร่งทำการแก้ไขก่อนเป็นอันดับแรก</a:t>
              </a:r>
            </a:p>
          </p:txBody>
        </p:sp>
      </p:grpSp>
      <p:grpSp>
        <p:nvGrpSpPr>
          <p:cNvPr id="23" name="กลุ่ม 38"/>
          <p:cNvGrpSpPr/>
          <p:nvPr/>
        </p:nvGrpSpPr>
        <p:grpSpPr>
          <a:xfrm>
            <a:off x="73600" y="6651201"/>
            <a:ext cx="8582339" cy="166391"/>
            <a:chOff x="73600" y="6554470"/>
            <a:chExt cx="9070399" cy="258906"/>
          </a:xfrm>
        </p:grpSpPr>
        <p:sp>
          <p:nvSpPr>
            <p:cNvPr id="24" name="สี่เหลี่ยมผืนผ้า 39"/>
            <p:cNvSpPr/>
            <p:nvPr/>
          </p:nvSpPr>
          <p:spPr>
            <a:xfrm>
              <a:off x="827587" y="6742237"/>
              <a:ext cx="8316412" cy="7113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  <a:prstDash val="solid"/>
            </a:ln>
          </p:spPr>
          <p:txBody>
            <a:bodyPr vert="horz" wrap="square" lIns="91440" tIns="45720" rIns="91440" bIns="45720" anchor="ctr" anchorCtr="1" compatLnSpc="1"/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th-TH" sz="2800" b="0" i="0" u="none" strike="noStrike" kern="1200" cap="none" spc="0" baseline="0" dirty="0">
                <a:solidFill>
                  <a:srgbClr val="FFFFFF"/>
                </a:solidFill>
                <a:uFillTx/>
                <a:latin typeface="TH Sarabun New" pitchFamily="34" charset="-34"/>
                <a:cs typeface="TH Sarabun New" pitchFamily="34" charset="-34"/>
              </a:endParaRPr>
            </a:p>
          </p:txBody>
        </p:sp>
        <p:pic>
          <p:nvPicPr>
            <p:cNvPr id="25" name="Picture 2" descr="K:\TSM 3-A\Logo Aksorn\Aksorn Charoen Tat_2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>
            <a:xfrm>
              <a:off x="73600" y="6554470"/>
              <a:ext cx="613791" cy="252333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0" name="รูปภาพ 119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6553059"/>
            <a:ext cx="299025" cy="278460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80578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331640" y="116632"/>
            <a:ext cx="6696744" cy="864096"/>
            <a:chOff x="1691680" y="116632"/>
            <a:chExt cx="6336704" cy="864096"/>
          </a:xfrm>
        </p:grpSpPr>
        <p:sp>
          <p:nvSpPr>
            <p:cNvPr id="5" name="Round Same Side Corner Rectangle 4"/>
            <p:cNvSpPr/>
            <p:nvPr/>
          </p:nvSpPr>
          <p:spPr>
            <a:xfrm flipV="1">
              <a:off x="1691680" y="116632"/>
              <a:ext cx="6264696" cy="792088"/>
            </a:xfrm>
            <a:prstGeom prst="round2Same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6" name="Round Same Side Corner Rectangle 5"/>
            <p:cNvSpPr/>
            <p:nvPr/>
          </p:nvSpPr>
          <p:spPr>
            <a:xfrm flipV="1">
              <a:off x="1763688" y="188640"/>
              <a:ext cx="6264696" cy="792088"/>
            </a:xfrm>
            <a:prstGeom prst="round2Same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latin typeface="TH Sarabun New" pitchFamily="34" charset="-34"/>
                <a:cs typeface="TH Sarabun New" pitchFamily="34" charset="-34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947795" y="272842"/>
            <a:ext cx="52164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600" b="1" dirty="0">
                <a:solidFill>
                  <a:srgbClr val="0070C0"/>
                </a:solidFill>
                <a:latin typeface="TH Sarabun New" pitchFamily="34" charset="-34"/>
                <a:cs typeface="TH Sarabun New" pitchFamily="34" charset="-34"/>
              </a:rPr>
              <a:t>การวิเคราะห์ปัญหาด้านสุขภาพในชุมชน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3563888" y="3068960"/>
            <a:ext cx="2016224" cy="1296144"/>
            <a:chOff x="3563888" y="2780928"/>
            <a:chExt cx="2016224" cy="1296144"/>
          </a:xfrm>
        </p:grpSpPr>
        <p:sp>
          <p:nvSpPr>
            <p:cNvPr id="14" name="Oval 13"/>
            <p:cNvSpPr/>
            <p:nvPr/>
          </p:nvSpPr>
          <p:spPr>
            <a:xfrm>
              <a:off x="3563888" y="2780928"/>
              <a:ext cx="2016224" cy="1296144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780828" y="2996952"/>
              <a:ext cx="155042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h-TH" sz="2400" dirty="0">
                  <a:solidFill>
                    <a:schemeClr val="bg1"/>
                  </a:solidFill>
                  <a:latin typeface="TH Sarabun New" pitchFamily="34" charset="-34"/>
                  <a:cs typeface="TH Sarabun New" pitchFamily="34" charset="-34"/>
                </a:rPr>
                <a:t>องค์ประกอบ</a:t>
              </a:r>
            </a:p>
            <a:p>
              <a:pPr algn="ctr"/>
              <a:r>
                <a:rPr lang="th-TH" sz="2400" dirty="0">
                  <a:solidFill>
                    <a:schemeClr val="bg1"/>
                  </a:solidFill>
                  <a:latin typeface="TH Sarabun New" pitchFamily="34" charset="-34"/>
                  <a:cs typeface="TH Sarabun New" pitchFamily="34" charset="-34"/>
                </a:rPr>
                <a:t>ของการวิเคราะห์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451552" y="1052736"/>
            <a:ext cx="3027668" cy="2880320"/>
            <a:chOff x="451552" y="1052736"/>
            <a:chExt cx="3027668" cy="2880320"/>
          </a:xfrm>
        </p:grpSpPr>
        <p:grpSp>
          <p:nvGrpSpPr>
            <p:cNvPr id="18" name="Group 17"/>
            <p:cNvGrpSpPr/>
            <p:nvPr/>
          </p:nvGrpSpPr>
          <p:grpSpPr>
            <a:xfrm>
              <a:off x="456235" y="1052736"/>
              <a:ext cx="3022985" cy="2880320"/>
              <a:chOff x="709187" y="2420888"/>
              <a:chExt cx="2679978" cy="2553501"/>
            </a:xfrm>
          </p:grpSpPr>
          <p:sp>
            <p:nvSpPr>
              <p:cNvPr id="15" name="Rounded Rectangle 14"/>
              <p:cNvSpPr/>
              <p:nvPr/>
            </p:nvSpPr>
            <p:spPr>
              <a:xfrm>
                <a:off x="709187" y="2420888"/>
                <a:ext cx="2232248" cy="2232248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>
                  <a:latin typeface="TH Sarabun New" pitchFamily="34" charset="-34"/>
                  <a:cs typeface="TH Sarabun New" pitchFamily="34" charset="-34"/>
                </a:endParaRPr>
              </a:p>
            </p:txBody>
          </p:sp>
          <p:sp>
            <p:nvSpPr>
              <p:cNvPr id="16" name="Rounded Rectangle 15"/>
              <p:cNvSpPr/>
              <p:nvPr/>
            </p:nvSpPr>
            <p:spPr>
              <a:xfrm>
                <a:off x="1995963" y="3581187"/>
                <a:ext cx="1393202" cy="1393202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>
                  <a:latin typeface="TH Sarabun New" pitchFamily="34" charset="-34"/>
                  <a:cs typeface="TH Sarabun New" pitchFamily="34" charset="-34"/>
                </a:endParaRPr>
              </a:p>
            </p:txBody>
          </p:sp>
          <p:sp>
            <p:nvSpPr>
              <p:cNvPr id="17" name="Rounded Rectangle 16"/>
              <p:cNvSpPr/>
              <p:nvPr/>
            </p:nvSpPr>
            <p:spPr>
              <a:xfrm>
                <a:off x="2051720" y="3645024"/>
                <a:ext cx="1137852" cy="1137852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h-TH" sz="1800" dirty="0">
                    <a:solidFill>
                      <a:schemeClr val="bg2">
                        <a:lumMod val="10000"/>
                      </a:schemeClr>
                    </a:solidFill>
                    <a:latin typeface="TH Sarabun New" pitchFamily="34" charset="-34"/>
                    <a:cs typeface="TH Sarabun New" pitchFamily="34" charset="-34"/>
                  </a:rPr>
                  <a:t>ขนาดของปัญหา</a:t>
                </a:r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451552" y="1196752"/>
              <a:ext cx="2536272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   พิจารณาปัญหา หรือโรคที่เกิดในชุม</a:t>
              </a:r>
            </a:p>
            <a:p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ชนเมื่อเกิดขึ้นขะมีผู้ป่วย หรือผู้ประสบ</a:t>
              </a:r>
            </a:p>
            <a:p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ปัญหาจำนวนเท่าใด (ถ้าเป็นโรคติดต่อ</a:t>
              </a:r>
            </a:p>
            <a:p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สามารถติดต่อหรือแพร่กระจายง่ายหรือ</a:t>
              </a:r>
            </a:p>
            <a:p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ไม่มีแนวโน้มของโรค</a:t>
              </a:r>
            </a:p>
            <a:p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เป็นอย่างไร) 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5592772" y="1052736"/>
            <a:ext cx="3155692" cy="2880320"/>
            <a:chOff x="5592772" y="1052736"/>
            <a:chExt cx="3155692" cy="2880320"/>
          </a:xfrm>
        </p:grpSpPr>
        <p:grpSp>
          <p:nvGrpSpPr>
            <p:cNvPr id="28" name="Group 27"/>
            <p:cNvGrpSpPr/>
            <p:nvPr/>
          </p:nvGrpSpPr>
          <p:grpSpPr>
            <a:xfrm flipH="1">
              <a:off x="5592772" y="1052736"/>
              <a:ext cx="3035746" cy="2880320"/>
              <a:chOff x="709187" y="2420888"/>
              <a:chExt cx="2691291" cy="2553501"/>
            </a:xfrm>
          </p:grpSpPr>
          <p:sp>
            <p:nvSpPr>
              <p:cNvPr id="29" name="Rounded Rectangle 28"/>
              <p:cNvSpPr/>
              <p:nvPr/>
            </p:nvSpPr>
            <p:spPr>
              <a:xfrm>
                <a:off x="709187" y="2420888"/>
                <a:ext cx="2232248" cy="2232248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>
                  <a:latin typeface="TH Sarabun New" pitchFamily="34" charset="-34"/>
                  <a:cs typeface="TH Sarabun New" pitchFamily="34" charset="-34"/>
                </a:endParaRPr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2007276" y="3581187"/>
                <a:ext cx="1393202" cy="1393202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>
                  <a:latin typeface="TH Sarabun New" pitchFamily="34" charset="-34"/>
                  <a:cs typeface="TH Sarabun New" pitchFamily="34" charset="-34"/>
                </a:endParaRPr>
              </a:p>
            </p:txBody>
          </p:sp>
          <p:sp>
            <p:nvSpPr>
              <p:cNvPr id="31" name="Rounded Rectangle 30"/>
              <p:cNvSpPr/>
              <p:nvPr/>
            </p:nvSpPr>
            <p:spPr>
              <a:xfrm>
                <a:off x="2051720" y="3645024"/>
                <a:ext cx="1137852" cy="1137852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h-TH" sz="1800" dirty="0">
                    <a:solidFill>
                      <a:schemeClr val="bg2">
                        <a:lumMod val="10000"/>
                      </a:schemeClr>
                    </a:solidFill>
                    <a:latin typeface="TH Sarabun New" pitchFamily="34" charset="-34"/>
                    <a:cs typeface="TH Sarabun New" pitchFamily="34" charset="-34"/>
                  </a:rPr>
                  <a:t>ความรุนแรง</a:t>
                </a:r>
              </a:p>
              <a:p>
                <a:pPr algn="ctr"/>
                <a:r>
                  <a:rPr lang="th-TH" sz="1800" dirty="0">
                    <a:solidFill>
                      <a:schemeClr val="bg2">
                        <a:lumMod val="10000"/>
                      </a:schemeClr>
                    </a:solidFill>
                    <a:latin typeface="TH Sarabun New" pitchFamily="34" charset="-34"/>
                    <a:cs typeface="TH Sarabun New" pitchFamily="34" charset="-34"/>
                  </a:rPr>
                  <a:t>ของปัญหา</a:t>
                </a:r>
              </a:p>
            </p:txBody>
          </p:sp>
        </p:grpSp>
        <p:sp>
          <p:nvSpPr>
            <p:cNvPr id="37" name="TextBox 36"/>
            <p:cNvSpPr txBox="1"/>
            <p:nvPr/>
          </p:nvSpPr>
          <p:spPr>
            <a:xfrm>
              <a:off x="6085556" y="1196752"/>
              <a:ext cx="2662908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  พิจารณาถึงปัญหาว่าเกิดขึ้นแล้วจะทำ</a:t>
              </a:r>
            </a:p>
            <a:p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ให้มีอัตราการตายหรือความทุพพลภาพ</a:t>
              </a:r>
            </a:p>
            <a:p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มากน้อยเพียงใด ทำให้เกิดผลเสียแก่</a:t>
              </a:r>
            </a:p>
            <a:p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ครอบครัวชุมชน และประเทศชาติในด้าน</a:t>
              </a:r>
            </a:p>
            <a:p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                      เศรษฐกิจอย่างไร 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539552" y="3890765"/>
            <a:ext cx="3024336" cy="2751129"/>
            <a:chOff x="539552" y="3890765"/>
            <a:chExt cx="3024336" cy="2751129"/>
          </a:xfrm>
        </p:grpSpPr>
        <p:grpSp>
          <p:nvGrpSpPr>
            <p:cNvPr id="24" name="Group 23"/>
            <p:cNvGrpSpPr/>
            <p:nvPr/>
          </p:nvGrpSpPr>
          <p:grpSpPr>
            <a:xfrm>
              <a:off x="539552" y="3890765"/>
              <a:ext cx="3024336" cy="2751129"/>
              <a:chOff x="709187" y="2420888"/>
              <a:chExt cx="2681176" cy="2438969"/>
            </a:xfrm>
          </p:grpSpPr>
          <p:sp>
            <p:nvSpPr>
              <p:cNvPr id="25" name="Rounded Rectangle 24"/>
              <p:cNvSpPr/>
              <p:nvPr/>
            </p:nvSpPr>
            <p:spPr>
              <a:xfrm>
                <a:off x="709187" y="2420888"/>
                <a:ext cx="2232248" cy="2232248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>
                  <a:latin typeface="TH Sarabun New" pitchFamily="34" charset="-34"/>
                  <a:cs typeface="TH Sarabun New" pitchFamily="34" charset="-34"/>
                </a:endParaRPr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1997161" y="3607456"/>
                <a:ext cx="1393202" cy="1252401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>
                  <a:latin typeface="TH Sarabun New" pitchFamily="34" charset="-34"/>
                  <a:cs typeface="TH Sarabun New" pitchFamily="34" charset="-34"/>
                </a:endParaRPr>
              </a:p>
            </p:txBody>
          </p:sp>
          <p:sp>
            <p:nvSpPr>
              <p:cNvPr id="27" name="Rounded Rectangle 26"/>
              <p:cNvSpPr/>
              <p:nvPr/>
            </p:nvSpPr>
            <p:spPr>
              <a:xfrm>
                <a:off x="2051720" y="3645024"/>
                <a:ext cx="1137852" cy="1137852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h-TH" sz="1800" dirty="0">
                    <a:solidFill>
                      <a:schemeClr val="bg2">
                        <a:lumMod val="10000"/>
                      </a:schemeClr>
                    </a:solidFill>
                    <a:latin typeface="TH Sarabun New" pitchFamily="34" charset="-34"/>
                    <a:cs typeface="TH Sarabun New" pitchFamily="34" charset="-34"/>
                  </a:rPr>
                  <a:t>ความสนใจ ความร่วมมือ</a:t>
                </a:r>
              </a:p>
              <a:p>
                <a:pPr algn="ctr"/>
                <a:r>
                  <a:rPr lang="th-TH" sz="1800" dirty="0">
                    <a:solidFill>
                      <a:schemeClr val="bg2">
                        <a:lumMod val="10000"/>
                      </a:schemeClr>
                    </a:solidFill>
                    <a:latin typeface="TH Sarabun New" pitchFamily="34" charset="-34"/>
                    <a:cs typeface="TH Sarabun New" pitchFamily="34" charset="-34"/>
                  </a:rPr>
                  <a:t>หรือ ความวิตกกังวลต่อปัญหา</a:t>
                </a:r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552414" y="4050938"/>
              <a:ext cx="2507418" cy="2308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  พิจารณาว่ามีความรู้ด้านวิชาการใน</a:t>
              </a:r>
            </a:p>
            <a:p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การนำมาใช้แก้ไขปัญหาได้หรือไม่ วัสดุ</a:t>
              </a:r>
            </a:p>
            <a:p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อุปกรณ์ บุคลากร งบประมาณ วิธีการ</a:t>
              </a:r>
            </a:p>
            <a:p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ดำเนินการ นโยบายของผู้บริหารมีส่วน</a:t>
              </a:r>
            </a:p>
            <a:p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ร่วมหรือไม่ รวมทั้งมี</a:t>
              </a:r>
            </a:p>
            <a:p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ระยะเวลาเพียงพอที่</a:t>
              </a:r>
            </a:p>
            <a:p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จะแก้ไขปัญหานั้นๆ </a:t>
              </a:r>
            </a:p>
            <a:p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หรือไม่</a:t>
              </a: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3060074" y="1198064"/>
            <a:ext cx="2977475" cy="796467"/>
            <a:chOff x="3060074" y="1198064"/>
            <a:chExt cx="2977475" cy="796467"/>
          </a:xfrm>
        </p:grpSpPr>
        <p:sp>
          <p:nvSpPr>
            <p:cNvPr id="39" name="Oval 38"/>
            <p:cNvSpPr/>
            <p:nvPr/>
          </p:nvSpPr>
          <p:spPr>
            <a:xfrm>
              <a:off x="3060074" y="1831931"/>
              <a:ext cx="179569" cy="1626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3426886" y="1505407"/>
              <a:ext cx="331482" cy="300157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42" name="Oval 41"/>
            <p:cNvSpPr/>
            <p:nvPr/>
          </p:nvSpPr>
          <p:spPr>
            <a:xfrm>
              <a:off x="4007897" y="1198064"/>
              <a:ext cx="408125" cy="369558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43" name="Oval 42"/>
            <p:cNvSpPr/>
            <p:nvPr/>
          </p:nvSpPr>
          <p:spPr>
            <a:xfrm>
              <a:off x="4762142" y="1252526"/>
              <a:ext cx="447300" cy="405031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44" name="Oval 43"/>
            <p:cNvSpPr/>
            <p:nvPr/>
          </p:nvSpPr>
          <p:spPr>
            <a:xfrm>
              <a:off x="5451802" y="1455042"/>
              <a:ext cx="585747" cy="530394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latin typeface="TH Sarabun New" pitchFamily="34" charset="-34"/>
                <a:cs typeface="TH Sarabun New" pitchFamily="34" charset="-34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 flipH="1" flipV="1">
            <a:off x="3106693" y="4751506"/>
            <a:ext cx="2977475" cy="796467"/>
            <a:chOff x="3060074" y="1198064"/>
            <a:chExt cx="2977475" cy="796467"/>
          </a:xfrm>
        </p:grpSpPr>
        <p:sp>
          <p:nvSpPr>
            <p:cNvPr id="52" name="Oval 51"/>
            <p:cNvSpPr/>
            <p:nvPr/>
          </p:nvSpPr>
          <p:spPr>
            <a:xfrm>
              <a:off x="3060074" y="1831931"/>
              <a:ext cx="179569" cy="1626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3426886" y="1505407"/>
              <a:ext cx="331482" cy="300157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4007897" y="1198064"/>
              <a:ext cx="408125" cy="369558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4762142" y="1252526"/>
              <a:ext cx="447300" cy="405031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56" name="Oval 55"/>
            <p:cNvSpPr/>
            <p:nvPr/>
          </p:nvSpPr>
          <p:spPr>
            <a:xfrm>
              <a:off x="5451802" y="1455042"/>
              <a:ext cx="585747" cy="530394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latin typeface="TH Sarabun New" pitchFamily="34" charset="-34"/>
                <a:cs typeface="TH Sarabun New" pitchFamily="34" charset="-34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592772" y="3829611"/>
            <a:ext cx="3127054" cy="2812282"/>
            <a:chOff x="5592772" y="3829611"/>
            <a:chExt cx="3127054" cy="2812282"/>
          </a:xfrm>
        </p:grpSpPr>
        <p:grpSp>
          <p:nvGrpSpPr>
            <p:cNvPr id="32" name="Group 31"/>
            <p:cNvGrpSpPr/>
            <p:nvPr/>
          </p:nvGrpSpPr>
          <p:grpSpPr>
            <a:xfrm flipH="1">
              <a:off x="5592772" y="3829611"/>
              <a:ext cx="3031128" cy="2812282"/>
              <a:chOff x="709187" y="2420888"/>
              <a:chExt cx="2687197" cy="2493183"/>
            </a:xfrm>
          </p:grpSpPr>
          <p:sp>
            <p:nvSpPr>
              <p:cNvPr id="33" name="Rounded Rectangle 32"/>
              <p:cNvSpPr/>
              <p:nvPr/>
            </p:nvSpPr>
            <p:spPr>
              <a:xfrm>
                <a:off x="709187" y="2420888"/>
                <a:ext cx="2232248" cy="2232248"/>
              </a:xfrm>
              <a:prstGeom prst="round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>
                  <a:latin typeface="TH Sarabun New" pitchFamily="34" charset="-34"/>
                  <a:cs typeface="TH Sarabun New" pitchFamily="34" charset="-34"/>
                </a:endParaRPr>
              </a:p>
            </p:txBody>
          </p:sp>
          <p:sp>
            <p:nvSpPr>
              <p:cNvPr id="34" name="Rounded Rectangle 33"/>
              <p:cNvSpPr/>
              <p:nvPr/>
            </p:nvSpPr>
            <p:spPr>
              <a:xfrm>
                <a:off x="2003182" y="3597833"/>
                <a:ext cx="1393202" cy="1316238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>
                  <a:latin typeface="TH Sarabun New" pitchFamily="34" charset="-34"/>
                  <a:cs typeface="TH Sarabun New" pitchFamily="34" charset="-34"/>
                </a:endParaRPr>
              </a:p>
            </p:txBody>
          </p:sp>
          <p:sp>
            <p:nvSpPr>
              <p:cNvPr id="35" name="Rounded Rectangle 34"/>
              <p:cNvSpPr/>
              <p:nvPr/>
            </p:nvSpPr>
            <p:spPr>
              <a:xfrm>
                <a:off x="2051720" y="3645024"/>
                <a:ext cx="1137852" cy="1137852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h-TH" sz="1800" dirty="0">
                    <a:solidFill>
                      <a:schemeClr val="bg2">
                        <a:lumMod val="10000"/>
                      </a:schemeClr>
                    </a:solidFill>
                    <a:latin typeface="TH Sarabun New" pitchFamily="34" charset="-34"/>
                    <a:cs typeface="TH Sarabun New" pitchFamily="34" charset="-34"/>
                  </a:rPr>
                  <a:t>ความยาก - ง่ายในการแก้ไขปัญหา</a:t>
                </a:r>
              </a:p>
            </p:txBody>
          </p:sp>
        </p:grpSp>
        <p:sp>
          <p:nvSpPr>
            <p:cNvPr id="67" name="TextBox 66"/>
            <p:cNvSpPr txBox="1"/>
            <p:nvPr/>
          </p:nvSpPr>
          <p:spPr>
            <a:xfrm>
              <a:off x="6084168" y="4039904"/>
              <a:ext cx="2635658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  พิจารณาว่าประชาชนภายในชุมชนเห็น</a:t>
              </a:r>
            </a:p>
            <a:p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ว่าปัญหาต่างๆ ที่เกิดขึ้นมีความสำคัญ</a:t>
              </a:r>
            </a:p>
            <a:p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หรือไม่ มีความวิตกกังวล หรือสนใจ หรือ</a:t>
              </a:r>
            </a:p>
            <a:p>
              <a:r>
                <a:rPr lang="th-TH" sz="1800" dirty="0">
                  <a:latin typeface="TH Sarabun New" pitchFamily="34" charset="-34"/>
                  <a:cs typeface="TH Sarabun New" pitchFamily="34" charset="-34"/>
                </a:rPr>
                <a:t>ต้องการที่จะแก้ไขปัญหาที่เกิดขึ้นหรือไม่</a:t>
              </a:r>
            </a:p>
          </p:txBody>
        </p:sp>
      </p:grpSp>
      <p:grpSp>
        <p:nvGrpSpPr>
          <p:cNvPr id="57" name="กลุ่ม 38"/>
          <p:cNvGrpSpPr/>
          <p:nvPr/>
        </p:nvGrpSpPr>
        <p:grpSpPr>
          <a:xfrm>
            <a:off x="73600" y="6651201"/>
            <a:ext cx="8582339" cy="166391"/>
            <a:chOff x="73600" y="6554470"/>
            <a:chExt cx="9070399" cy="258906"/>
          </a:xfrm>
        </p:grpSpPr>
        <p:sp>
          <p:nvSpPr>
            <p:cNvPr id="58" name="สี่เหลี่ยมผืนผ้า 39"/>
            <p:cNvSpPr/>
            <p:nvPr/>
          </p:nvSpPr>
          <p:spPr>
            <a:xfrm>
              <a:off x="827587" y="6742237"/>
              <a:ext cx="8316412" cy="7113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  <a:prstDash val="solid"/>
            </a:ln>
          </p:spPr>
          <p:txBody>
            <a:bodyPr vert="horz" wrap="square" lIns="91440" tIns="45720" rIns="91440" bIns="45720" anchor="ctr" anchorCtr="1" compatLnSpc="1"/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th-TH" sz="2800" b="0" i="0" u="none" strike="noStrike" kern="1200" cap="none" spc="0" baseline="0" dirty="0">
                <a:solidFill>
                  <a:srgbClr val="FFFFFF"/>
                </a:solidFill>
                <a:uFillTx/>
                <a:latin typeface="TH Sarabun New" pitchFamily="34" charset="-34"/>
                <a:cs typeface="TH Sarabun New" pitchFamily="34" charset="-34"/>
              </a:endParaRPr>
            </a:p>
          </p:txBody>
        </p:sp>
        <p:pic>
          <p:nvPicPr>
            <p:cNvPr id="59" name="Picture 2" descr="K:\TSM 3-A\Logo Aksorn\Aksorn Charoen Tat_2.pn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3600" y="6554470"/>
              <a:ext cx="613791" cy="252333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49" name="รูปภาพ 119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6553059"/>
            <a:ext cx="299025" cy="278460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05779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988840"/>
            <a:ext cx="9144000" cy="7200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67544" y="1268760"/>
            <a:ext cx="8326984" cy="201622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Sarabun New" pitchFamily="34" charset="-34"/>
              <a:cs typeface="TH Sarabun New" pitchFamily="34" charset="-34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331640" y="116632"/>
            <a:ext cx="6696744" cy="864096"/>
            <a:chOff x="1691680" y="116632"/>
            <a:chExt cx="6336704" cy="864096"/>
          </a:xfrm>
        </p:grpSpPr>
        <p:sp>
          <p:nvSpPr>
            <p:cNvPr id="5" name="Round Same Side Corner Rectangle 4"/>
            <p:cNvSpPr/>
            <p:nvPr/>
          </p:nvSpPr>
          <p:spPr>
            <a:xfrm flipV="1">
              <a:off x="1691680" y="116632"/>
              <a:ext cx="6264696" cy="792088"/>
            </a:xfrm>
            <a:prstGeom prst="round2Same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6" name="Round Same Side Corner Rectangle 5"/>
            <p:cNvSpPr/>
            <p:nvPr/>
          </p:nvSpPr>
          <p:spPr>
            <a:xfrm flipV="1">
              <a:off x="1763688" y="188640"/>
              <a:ext cx="6264696" cy="792088"/>
            </a:xfrm>
            <a:prstGeom prst="round2Same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latin typeface="TH Sarabun New" pitchFamily="34" charset="-34"/>
                <a:cs typeface="TH Sarabun New" pitchFamily="34" charset="-34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947795" y="272842"/>
            <a:ext cx="52164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600" b="1" dirty="0">
                <a:solidFill>
                  <a:srgbClr val="0070C0"/>
                </a:solidFill>
                <a:latin typeface="TH Sarabun New" pitchFamily="34" charset="-34"/>
                <a:cs typeface="TH Sarabun New" pitchFamily="34" charset="-34"/>
              </a:rPr>
              <a:t>การวิเคราะห์ปัญหาด้านสุขภาพในชุมชน</a:t>
            </a:r>
          </a:p>
        </p:txBody>
      </p:sp>
      <p:sp>
        <p:nvSpPr>
          <p:cNvPr id="2" name="Rectangle 1"/>
          <p:cNvSpPr/>
          <p:nvPr/>
        </p:nvSpPr>
        <p:spPr>
          <a:xfrm>
            <a:off x="683568" y="1345992"/>
            <a:ext cx="81109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/>
            <a:r>
              <a:rPr lang="th-TH" sz="2400" b="1" dirty="0">
                <a:latin typeface="TH Sarabun New" pitchFamily="34" charset="-34"/>
                <a:cs typeface="TH Sarabun New" pitchFamily="34" charset="-34"/>
              </a:rPr>
              <a:t>ตัวอย่าง </a:t>
            </a:r>
            <a:r>
              <a:rPr lang="th-TH" sz="2400" dirty="0">
                <a:latin typeface="TH Sarabun New" pitchFamily="34" charset="-34"/>
                <a:cs typeface="TH Sarabun New" pitchFamily="34" charset="-34"/>
              </a:rPr>
              <a:t>การจัดลำดับความสำคัญของปัญหา โดยวิธีการกำหนดคะแนนตามองค์ประกอบ</a:t>
            </a:r>
          </a:p>
          <a:p>
            <a:pPr algn="thaiDist"/>
            <a:r>
              <a:rPr lang="th-TH" sz="2400" dirty="0">
                <a:latin typeface="TH Sarabun New" pitchFamily="34" charset="-34"/>
                <a:cs typeface="TH Sarabun New" pitchFamily="34" charset="-34"/>
              </a:rPr>
              <a:t>จากการสำรวจข้อมูลของชุมชนเกือบสุขพบว่า มีปัญหาด้านสุขภาพที่สำรวจพบ ๓ ปัญหา</a:t>
            </a:r>
          </a:p>
          <a:p>
            <a:pPr algn="thaiDist"/>
            <a:r>
              <a:rPr lang="th-TH" sz="2400" dirty="0">
                <a:latin typeface="TH Sarabun New" pitchFamily="34" charset="-34"/>
                <a:cs typeface="TH Sarabun New" pitchFamily="34" charset="-34"/>
              </a:rPr>
              <a:t>คือ ปัญหาโรคเบาหวานในผู้สูงอายุ ปัญหาแหล่งน้ำเสื่อมโทรม และปัญหาอุบัติเหตุที่เกิดขึ้นในชุมชน</a:t>
            </a:r>
          </a:p>
          <a:p>
            <a:pPr algn="thaiDist"/>
            <a:r>
              <a:rPr lang="th-TH" sz="2400" dirty="0">
                <a:latin typeface="TH Sarabun New" pitchFamily="34" charset="-34"/>
                <a:cs typeface="TH Sarabun New" pitchFamily="34" charset="-34"/>
              </a:rPr>
              <a:t>ชาวบ้านจึงได้ดำเนินการประชุมร่วมกัน และจัดลำดับความสำคัญของปัญหาสุขภาพในชุมชนได้</a:t>
            </a:r>
          </a:p>
          <a:p>
            <a:pPr algn="thaiDist"/>
            <a:r>
              <a:rPr lang="th-TH" sz="2400" dirty="0">
                <a:latin typeface="TH Sarabun New" pitchFamily="34" charset="-34"/>
                <a:cs typeface="TH Sarabun New" pitchFamily="34" charset="-34"/>
              </a:rPr>
              <a:t>ดังตาราง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51520" y="3429000"/>
            <a:ext cx="8646456" cy="2880320"/>
          </a:xfrm>
          <a:prstGeom prst="roundRect">
            <a:avLst>
              <a:gd name="adj" fmla="val 9061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18" name="Rounded Rectangle 16"/>
          <p:cNvSpPr/>
          <p:nvPr/>
        </p:nvSpPr>
        <p:spPr>
          <a:xfrm>
            <a:off x="251520" y="4581128"/>
            <a:ext cx="8646456" cy="1676553"/>
          </a:xfrm>
          <a:custGeom>
            <a:avLst/>
            <a:gdLst>
              <a:gd name="connsiteX0" fmla="*/ 0 w 8646456"/>
              <a:gd name="connsiteY0" fmla="*/ 169641 h 1872208"/>
              <a:gd name="connsiteX1" fmla="*/ 169641 w 8646456"/>
              <a:gd name="connsiteY1" fmla="*/ 0 h 1872208"/>
              <a:gd name="connsiteX2" fmla="*/ 8476815 w 8646456"/>
              <a:gd name="connsiteY2" fmla="*/ 0 h 1872208"/>
              <a:gd name="connsiteX3" fmla="*/ 8646456 w 8646456"/>
              <a:gd name="connsiteY3" fmla="*/ 169641 h 1872208"/>
              <a:gd name="connsiteX4" fmla="*/ 8646456 w 8646456"/>
              <a:gd name="connsiteY4" fmla="*/ 1702567 h 1872208"/>
              <a:gd name="connsiteX5" fmla="*/ 8476815 w 8646456"/>
              <a:gd name="connsiteY5" fmla="*/ 1872208 h 1872208"/>
              <a:gd name="connsiteX6" fmla="*/ 169641 w 8646456"/>
              <a:gd name="connsiteY6" fmla="*/ 1872208 h 1872208"/>
              <a:gd name="connsiteX7" fmla="*/ 0 w 8646456"/>
              <a:gd name="connsiteY7" fmla="*/ 1702567 h 1872208"/>
              <a:gd name="connsiteX8" fmla="*/ 0 w 8646456"/>
              <a:gd name="connsiteY8" fmla="*/ 169641 h 1872208"/>
              <a:gd name="connsiteX0" fmla="*/ 0 w 8646456"/>
              <a:gd name="connsiteY0" fmla="*/ 192318 h 1894885"/>
              <a:gd name="connsiteX1" fmla="*/ 8476815 w 8646456"/>
              <a:gd name="connsiteY1" fmla="*/ 22677 h 1894885"/>
              <a:gd name="connsiteX2" fmla="*/ 8646456 w 8646456"/>
              <a:gd name="connsiteY2" fmla="*/ 192318 h 1894885"/>
              <a:gd name="connsiteX3" fmla="*/ 8646456 w 8646456"/>
              <a:gd name="connsiteY3" fmla="*/ 1725244 h 1894885"/>
              <a:gd name="connsiteX4" fmla="*/ 8476815 w 8646456"/>
              <a:gd name="connsiteY4" fmla="*/ 1894885 h 1894885"/>
              <a:gd name="connsiteX5" fmla="*/ 169641 w 8646456"/>
              <a:gd name="connsiteY5" fmla="*/ 1894885 h 1894885"/>
              <a:gd name="connsiteX6" fmla="*/ 0 w 8646456"/>
              <a:gd name="connsiteY6" fmla="*/ 1725244 h 1894885"/>
              <a:gd name="connsiteX7" fmla="*/ 0 w 8646456"/>
              <a:gd name="connsiteY7" fmla="*/ 192318 h 1894885"/>
              <a:gd name="connsiteX0" fmla="*/ 0 w 8646456"/>
              <a:gd name="connsiteY0" fmla="*/ 0 h 1702567"/>
              <a:gd name="connsiteX1" fmla="*/ 8646456 w 8646456"/>
              <a:gd name="connsiteY1" fmla="*/ 0 h 1702567"/>
              <a:gd name="connsiteX2" fmla="*/ 8646456 w 8646456"/>
              <a:gd name="connsiteY2" fmla="*/ 1532926 h 1702567"/>
              <a:gd name="connsiteX3" fmla="*/ 8476815 w 8646456"/>
              <a:gd name="connsiteY3" fmla="*/ 1702567 h 1702567"/>
              <a:gd name="connsiteX4" fmla="*/ 169641 w 8646456"/>
              <a:gd name="connsiteY4" fmla="*/ 1702567 h 1702567"/>
              <a:gd name="connsiteX5" fmla="*/ 0 w 8646456"/>
              <a:gd name="connsiteY5" fmla="*/ 1532926 h 1702567"/>
              <a:gd name="connsiteX6" fmla="*/ 0 w 8646456"/>
              <a:gd name="connsiteY6" fmla="*/ 0 h 1702567"/>
              <a:gd name="connsiteX0" fmla="*/ 0 w 8646456"/>
              <a:gd name="connsiteY0" fmla="*/ 116183 h 1818750"/>
              <a:gd name="connsiteX1" fmla="*/ 8646456 w 8646456"/>
              <a:gd name="connsiteY1" fmla="*/ 116183 h 1818750"/>
              <a:gd name="connsiteX2" fmla="*/ 8646456 w 8646456"/>
              <a:gd name="connsiteY2" fmla="*/ 1649109 h 1818750"/>
              <a:gd name="connsiteX3" fmla="*/ 8476815 w 8646456"/>
              <a:gd name="connsiteY3" fmla="*/ 1818750 h 1818750"/>
              <a:gd name="connsiteX4" fmla="*/ 169641 w 8646456"/>
              <a:gd name="connsiteY4" fmla="*/ 1818750 h 1818750"/>
              <a:gd name="connsiteX5" fmla="*/ 0 w 8646456"/>
              <a:gd name="connsiteY5" fmla="*/ 1649109 h 1818750"/>
              <a:gd name="connsiteX6" fmla="*/ 0 w 8646456"/>
              <a:gd name="connsiteY6" fmla="*/ 116183 h 1818750"/>
              <a:gd name="connsiteX0" fmla="*/ 0 w 8646456"/>
              <a:gd name="connsiteY0" fmla="*/ 4466 h 1707033"/>
              <a:gd name="connsiteX1" fmla="*/ 8646456 w 8646456"/>
              <a:gd name="connsiteY1" fmla="*/ 4466 h 1707033"/>
              <a:gd name="connsiteX2" fmla="*/ 8646456 w 8646456"/>
              <a:gd name="connsiteY2" fmla="*/ 1537392 h 1707033"/>
              <a:gd name="connsiteX3" fmla="*/ 8476815 w 8646456"/>
              <a:gd name="connsiteY3" fmla="*/ 1707033 h 1707033"/>
              <a:gd name="connsiteX4" fmla="*/ 169641 w 8646456"/>
              <a:gd name="connsiteY4" fmla="*/ 1707033 h 1707033"/>
              <a:gd name="connsiteX5" fmla="*/ 0 w 8646456"/>
              <a:gd name="connsiteY5" fmla="*/ 1537392 h 1707033"/>
              <a:gd name="connsiteX6" fmla="*/ 0 w 8646456"/>
              <a:gd name="connsiteY6" fmla="*/ 4466 h 1707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46456" h="1707033">
                <a:moveTo>
                  <a:pt x="0" y="4466"/>
                </a:moveTo>
                <a:cubicBezTo>
                  <a:pt x="8641976" y="-7182"/>
                  <a:pt x="19720" y="8058"/>
                  <a:pt x="8646456" y="4466"/>
                </a:cubicBezTo>
                <a:lnTo>
                  <a:pt x="8646456" y="1537392"/>
                </a:lnTo>
                <a:cubicBezTo>
                  <a:pt x="8646456" y="1631082"/>
                  <a:pt x="8570505" y="1707033"/>
                  <a:pt x="8476815" y="1707033"/>
                </a:cubicBezTo>
                <a:lnTo>
                  <a:pt x="169641" y="1707033"/>
                </a:lnTo>
                <a:cubicBezTo>
                  <a:pt x="75951" y="1707033"/>
                  <a:pt x="0" y="1631082"/>
                  <a:pt x="0" y="1537392"/>
                </a:cubicBezTo>
                <a:lnTo>
                  <a:pt x="0" y="446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51520" y="4629330"/>
            <a:ext cx="8646456" cy="1679990"/>
          </a:xfrm>
          <a:custGeom>
            <a:avLst/>
            <a:gdLst>
              <a:gd name="connsiteX0" fmla="*/ 0 w 8646456"/>
              <a:gd name="connsiteY0" fmla="*/ 169641 h 1872208"/>
              <a:gd name="connsiteX1" fmla="*/ 169641 w 8646456"/>
              <a:gd name="connsiteY1" fmla="*/ 0 h 1872208"/>
              <a:gd name="connsiteX2" fmla="*/ 8476815 w 8646456"/>
              <a:gd name="connsiteY2" fmla="*/ 0 h 1872208"/>
              <a:gd name="connsiteX3" fmla="*/ 8646456 w 8646456"/>
              <a:gd name="connsiteY3" fmla="*/ 169641 h 1872208"/>
              <a:gd name="connsiteX4" fmla="*/ 8646456 w 8646456"/>
              <a:gd name="connsiteY4" fmla="*/ 1702567 h 1872208"/>
              <a:gd name="connsiteX5" fmla="*/ 8476815 w 8646456"/>
              <a:gd name="connsiteY5" fmla="*/ 1872208 h 1872208"/>
              <a:gd name="connsiteX6" fmla="*/ 169641 w 8646456"/>
              <a:gd name="connsiteY6" fmla="*/ 1872208 h 1872208"/>
              <a:gd name="connsiteX7" fmla="*/ 0 w 8646456"/>
              <a:gd name="connsiteY7" fmla="*/ 1702567 h 1872208"/>
              <a:gd name="connsiteX8" fmla="*/ 0 w 8646456"/>
              <a:gd name="connsiteY8" fmla="*/ 169641 h 1872208"/>
              <a:gd name="connsiteX0" fmla="*/ 0 w 8646456"/>
              <a:gd name="connsiteY0" fmla="*/ 192318 h 1894885"/>
              <a:gd name="connsiteX1" fmla="*/ 8476815 w 8646456"/>
              <a:gd name="connsiteY1" fmla="*/ 22677 h 1894885"/>
              <a:gd name="connsiteX2" fmla="*/ 8646456 w 8646456"/>
              <a:gd name="connsiteY2" fmla="*/ 192318 h 1894885"/>
              <a:gd name="connsiteX3" fmla="*/ 8646456 w 8646456"/>
              <a:gd name="connsiteY3" fmla="*/ 1725244 h 1894885"/>
              <a:gd name="connsiteX4" fmla="*/ 8476815 w 8646456"/>
              <a:gd name="connsiteY4" fmla="*/ 1894885 h 1894885"/>
              <a:gd name="connsiteX5" fmla="*/ 169641 w 8646456"/>
              <a:gd name="connsiteY5" fmla="*/ 1894885 h 1894885"/>
              <a:gd name="connsiteX6" fmla="*/ 0 w 8646456"/>
              <a:gd name="connsiteY6" fmla="*/ 1725244 h 1894885"/>
              <a:gd name="connsiteX7" fmla="*/ 0 w 8646456"/>
              <a:gd name="connsiteY7" fmla="*/ 192318 h 1894885"/>
              <a:gd name="connsiteX0" fmla="*/ 0 w 8646456"/>
              <a:gd name="connsiteY0" fmla="*/ 0 h 1702567"/>
              <a:gd name="connsiteX1" fmla="*/ 8646456 w 8646456"/>
              <a:gd name="connsiteY1" fmla="*/ 0 h 1702567"/>
              <a:gd name="connsiteX2" fmla="*/ 8646456 w 8646456"/>
              <a:gd name="connsiteY2" fmla="*/ 1532926 h 1702567"/>
              <a:gd name="connsiteX3" fmla="*/ 8476815 w 8646456"/>
              <a:gd name="connsiteY3" fmla="*/ 1702567 h 1702567"/>
              <a:gd name="connsiteX4" fmla="*/ 169641 w 8646456"/>
              <a:gd name="connsiteY4" fmla="*/ 1702567 h 1702567"/>
              <a:gd name="connsiteX5" fmla="*/ 0 w 8646456"/>
              <a:gd name="connsiteY5" fmla="*/ 1532926 h 1702567"/>
              <a:gd name="connsiteX6" fmla="*/ 0 w 8646456"/>
              <a:gd name="connsiteY6" fmla="*/ 0 h 1702567"/>
              <a:gd name="connsiteX0" fmla="*/ 0 w 8646456"/>
              <a:gd name="connsiteY0" fmla="*/ 116183 h 1818750"/>
              <a:gd name="connsiteX1" fmla="*/ 8646456 w 8646456"/>
              <a:gd name="connsiteY1" fmla="*/ 116183 h 1818750"/>
              <a:gd name="connsiteX2" fmla="*/ 8646456 w 8646456"/>
              <a:gd name="connsiteY2" fmla="*/ 1649109 h 1818750"/>
              <a:gd name="connsiteX3" fmla="*/ 8476815 w 8646456"/>
              <a:gd name="connsiteY3" fmla="*/ 1818750 h 1818750"/>
              <a:gd name="connsiteX4" fmla="*/ 169641 w 8646456"/>
              <a:gd name="connsiteY4" fmla="*/ 1818750 h 1818750"/>
              <a:gd name="connsiteX5" fmla="*/ 0 w 8646456"/>
              <a:gd name="connsiteY5" fmla="*/ 1649109 h 1818750"/>
              <a:gd name="connsiteX6" fmla="*/ 0 w 8646456"/>
              <a:gd name="connsiteY6" fmla="*/ 116183 h 1818750"/>
              <a:gd name="connsiteX0" fmla="*/ 0 w 8646456"/>
              <a:gd name="connsiteY0" fmla="*/ 4466 h 1707033"/>
              <a:gd name="connsiteX1" fmla="*/ 8646456 w 8646456"/>
              <a:gd name="connsiteY1" fmla="*/ 4466 h 1707033"/>
              <a:gd name="connsiteX2" fmla="*/ 8646456 w 8646456"/>
              <a:gd name="connsiteY2" fmla="*/ 1537392 h 1707033"/>
              <a:gd name="connsiteX3" fmla="*/ 8476815 w 8646456"/>
              <a:gd name="connsiteY3" fmla="*/ 1707033 h 1707033"/>
              <a:gd name="connsiteX4" fmla="*/ 169641 w 8646456"/>
              <a:gd name="connsiteY4" fmla="*/ 1707033 h 1707033"/>
              <a:gd name="connsiteX5" fmla="*/ 0 w 8646456"/>
              <a:gd name="connsiteY5" fmla="*/ 1537392 h 1707033"/>
              <a:gd name="connsiteX6" fmla="*/ 0 w 8646456"/>
              <a:gd name="connsiteY6" fmla="*/ 4466 h 1707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646456" h="1707033">
                <a:moveTo>
                  <a:pt x="0" y="4466"/>
                </a:moveTo>
                <a:cubicBezTo>
                  <a:pt x="8641976" y="-7182"/>
                  <a:pt x="19720" y="8058"/>
                  <a:pt x="8646456" y="4466"/>
                </a:cubicBezTo>
                <a:lnTo>
                  <a:pt x="8646456" y="1537392"/>
                </a:lnTo>
                <a:cubicBezTo>
                  <a:pt x="8646456" y="1631082"/>
                  <a:pt x="8570505" y="1707033"/>
                  <a:pt x="8476815" y="1707033"/>
                </a:cubicBezTo>
                <a:lnTo>
                  <a:pt x="169641" y="1707033"/>
                </a:lnTo>
                <a:cubicBezTo>
                  <a:pt x="75951" y="1707033"/>
                  <a:pt x="0" y="1631082"/>
                  <a:pt x="0" y="1537392"/>
                </a:cubicBezTo>
                <a:lnTo>
                  <a:pt x="0" y="4466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Sarabun New" pitchFamily="34" charset="-34"/>
              <a:cs typeface="TH Sarabun New" pitchFamily="34" charset="-34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456210" y="3429000"/>
            <a:ext cx="0" cy="282868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674980" y="3428999"/>
            <a:ext cx="0" cy="282868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897512" y="3454819"/>
            <a:ext cx="0" cy="282868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507338" y="3429000"/>
            <a:ext cx="0" cy="282868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3896" y="3454819"/>
            <a:ext cx="0" cy="282868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51520" y="3429000"/>
            <a:ext cx="22046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ปัญหา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456211" y="3429000"/>
            <a:ext cx="12187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ขนาดของ</a:t>
            </a:r>
            <a:br>
              <a:rPr lang="th-TH" sz="24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</a:br>
            <a:r>
              <a:rPr lang="th-TH" sz="24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ปัญหา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674981" y="3429000"/>
            <a:ext cx="12225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ความ</a:t>
            </a:r>
            <a:br>
              <a:rPr lang="th-TH" sz="24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</a:br>
            <a:r>
              <a:rPr lang="th-TH" sz="24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รุนแรงของ</a:t>
            </a:r>
            <a:br>
              <a:rPr lang="th-TH" sz="24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</a:br>
            <a:r>
              <a:rPr lang="th-TH" sz="24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ปัญหา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824520" y="3429000"/>
            <a:ext cx="17913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ความ </a:t>
            </a:r>
            <a:br>
              <a:rPr lang="th-TH" sz="24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</a:br>
            <a:r>
              <a:rPr lang="th-TH" sz="24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ยาก-ง่าย</a:t>
            </a:r>
            <a:br>
              <a:rPr lang="th-TH" sz="24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</a:br>
            <a:r>
              <a:rPr lang="th-TH" sz="24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ในการแก้ไขปัญหา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498460" y="3429000"/>
            <a:ext cx="12872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ความสนใจ</a:t>
            </a:r>
            <a:br>
              <a:rPr lang="th-TH" sz="24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</a:br>
            <a:r>
              <a:rPr lang="th-TH" sz="24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ของชุมชน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773896" y="3429000"/>
            <a:ext cx="1118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คะแนน</a:t>
            </a:r>
            <a:br>
              <a:rPr lang="th-TH" sz="24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</a:br>
            <a:r>
              <a:rPr lang="th-TH" sz="24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รวม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251520" y="5157192"/>
            <a:ext cx="864645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51520" y="5733256"/>
            <a:ext cx="864645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49" name="Group 2048"/>
          <p:cNvGrpSpPr/>
          <p:nvPr/>
        </p:nvGrpSpPr>
        <p:grpSpPr>
          <a:xfrm>
            <a:off x="251520" y="4695527"/>
            <a:ext cx="8637532" cy="491282"/>
            <a:chOff x="251520" y="4695527"/>
            <a:chExt cx="8637532" cy="491282"/>
          </a:xfrm>
        </p:grpSpPr>
        <p:sp>
          <p:nvSpPr>
            <p:cNvPr id="35" name="TextBox 34"/>
            <p:cNvSpPr txBox="1"/>
            <p:nvPr/>
          </p:nvSpPr>
          <p:spPr>
            <a:xfrm>
              <a:off x="251520" y="4695527"/>
              <a:ext cx="22046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400" b="1" dirty="0">
                  <a:latin typeface="TH Sarabun New" pitchFamily="34" charset="-34"/>
                  <a:cs typeface="TH Sarabun New" pitchFamily="34" charset="-34"/>
                </a:rPr>
                <a:t>๑. โรคเบาหวาน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456208" y="4725144"/>
              <a:ext cx="12187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400" b="1" dirty="0">
                  <a:latin typeface="TH Sarabun New" pitchFamily="34" charset="-34"/>
                  <a:cs typeface="TH Sarabun New" pitchFamily="34" charset="-34"/>
                </a:rPr>
                <a:t>๓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681616" y="4725144"/>
              <a:ext cx="12187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400" b="1" dirty="0">
                  <a:latin typeface="TH Sarabun New" pitchFamily="34" charset="-34"/>
                  <a:cs typeface="TH Sarabun New" pitchFamily="34" charset="-34"/>
                </a:rPr>
                <a:t>๓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903817" y="4725144"/>
              <a:ext cx="15946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400" b="1" dirty="0">
                  <a:latin typeface="TH Sarabun New" pitchFamily="34" charset="-34"/>
                  <a:cs typeface="TH Sarabun New" pitchFamily="34" charset="-34"/>
                </a:rPr>
                <a:t>๒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502321" y="4725144"/>
              <a:ext cx="12834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400" b="1" dirty="0">
                  <a:latin typeface="TH Sarabun New" pitchFamily="34" charset="-34"/>
                  <a:cs typeface="TH Sarabun New" pitchFamily="34" charset="-34"/>
                </a:rPr>
                <a:t>๓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773896" y="4725144"/>
              <a:ext cx="11151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400" b="1" dirty="0">
                  <a:latin typeface="TH Sarabun New" pitchFamily="34" charset="-34"/>
                  <a:cs typeface="TH Sarabun New" pitchFamily="34" charset="-34"/>
                </a:rPr>
                <a:t>๑๑</a:t>
              </a:r>
            </a:p>
          </p:txBody>
        </p:sp>
      </p:grpSp>
      <p:grpSp>
        <p:nvGrpSpPr>
          <p:cNvPr id="2051" name="Group 2050"/>
          <p:cNvGrpSpPr/>
          <p:nvPr/>
        </p:nvGrpSpPr>
        <p:grpSpPr>
          <a:xfrm>
            <a:off x="251520" y="5271591"/>
            <a:ext cx="8633340" cy="461665"/>
            <a:chOff x="251520" y="5271591"/>
            <a:chExt cx="8633340" cy="461665"/>
          </a:xfrm>
        </p:grpSpPr>
        <p:sp>
          <p:nvSpPr>
            <p:cNvPr id="36" name="TextBox 35"/>
            <p:cNvSpPr txBox="1"/>
            <p:nvPr/>
          </p:nvSpPr>
          <p:spPr>
            <a:xfrm>
              <a:off x="251520" y="5271591"/>
              <a:ext cx="22046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400" b="1" dirty="0">
                  <a:latin typeface="TH Sarabun New" pitchFamily="34" charset="-34"/>
                  <a:cs typeface="TH Sarabun New" pitchFamily="34" charset="-34"/>
                </a:rPr>
                <a:t>๒. แหล่งน้ำเสื่อมโทรม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460553" y="5271591"/>
              <a:ext cx="12187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400" b="1" dirty="0">
                  <a:latin typeface="TH Sarabun New" pitchFamily="34" charset="-34"/>
                  <a:cs typeface="TH Sarabun New" pitchFamily="34" charset="-34"/>
                </a:rPr>
                <a:t>๒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677424" y="5271591"/>
              <a:ext cx="12187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400" b="1" dirty="0">
                  <a:latin typeface="TH Sarabun New" pitchFamily="34" charset="-34"/>
                  <a:cs typeface="TH Sarabun New" pitchFamily="34" charset="-34"/>
                </a:rPr>
                <a:t>๒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899625" y="5271591"/>
              <a:ext cx="15946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400" b="1" dirty="0">
                  <a:latin typeface="TH Sarabun New" pitchFamily="34" charset="-34"/>
                  <a:cs typeface="TH Sarabun New" pitchFamily="34" charset="-34"/>
                </a:rPr>
                <a:t>๓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498129" y="5271591"/>
              <a:ext cx="12834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400" b="1" dirty="0">
                  <a:latin typeface="TH Sarabun New" pitchFamily="34" charset="-34"/>
                  <a:cs typeface="TH Sarabun New" pitchFamily="34" charset="-34"/>
                </a:rPr>
                <a:t>๒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769704" y="5271591"/>
              <a:ext cx="11151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400" b="1" dirty="0">
                  <a:latin typeface="TH Sarabun New" pitchFamily="34" charset="-34"/>
                  <a:cs typeface="TH Sarabun New" pitchFamily="34" charset="-34"/>
                </a:rPr>
                <a:t>๙</a:t>
              </a:r>
            </a:p>
          </p:txBody>
        </p:sp>
      </p:grpSp>
      <p:grpSp>
        <p:nvGrpSpPr>
          <p:cNvPr id="2052" name="Group 2051"/>
          <p:cNvGrpSpPr/>
          <p:nvPr/>
        </p:nvGrpSpPr>
        <p:grpSpPr>
          <a:xfrm>
            <a:off x="251520" y="5847655"/>
            <a:ext cx="8640960" cy="461665"/>
            <a:chOff x="251520" y="5847655"/>
            <a:chExt cx="8640960" cy="461665"/>
          </a:xfrm>
        </p:grpSpPr>
        <p:sp>
          <p:nvSpPr>
            <p:cNvPr id="37" name="TextBox 36"/>
            <p:cNvSpPr txBox="1"/>
            <p:nvPr/>
          </p:nvSpPr>
          <p:spPr>
            <a:xfrm>
              <a:off x="251520" y="5847655"/>
              <a:ext cx="22046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h-TH" sz="2400" b="1" dirty="0">
                  <a:latin typeface="TH Sarabun New" pitchFamily="34" charset="-34"/>
                  <a:cs typeface="TH Sarabun New" pitchFamily="34" charset="-34"/>
                </a:rPr>
                <a:t>๓. อุบัติเหตุ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460908" y="5847655"/>
              <a:ext cx="12187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400" b="1" dirty="0">
                  <a:latin typeface="TH Sarabun New" pitchFamily="34" charset="-34"/>
                  <a:cs typeface="TH Sarabun New" pitchFamily="34" charset="-34"/>
                </a:rPr>
                <a:t>๓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685044" y="5847655"/>
              <a:ext cx="12187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400" b="1" dirty="0">
                  <a:latin typeface="TH Sarabun New" pitchFamily="34" charset="-34"/>
                  <a:cs typeface="TH Sarabun New" pitchFamily="34" charset="-34"/>
                </a:rPr>
                <a:t>๔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907245" y="5847655"/>
              <a:ext cx="15946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400" b="1" dirty="0">
                  <a:latin typeface="TH Sarabun New" pitchFamily="34" charset="-34"/>
                  <a:cs typeface="TH Sarabun New" pitchFamily="34" charset="-34"/>
                </a:rPr>
                <a:t>๔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505749" y="5847655"/>
              <a:ext cx="128340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400" b="1" dirty="0">
                  <a:latin typeface="TH Sarabun New" pitchFamily="34" charset="-34"/>
                  <a:cs typeface="TH Sarabun New" pitchFamily="34" charset="-34"/>
                </a:rPr>
                <a:t>๔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777324" y="5847655"/>
              <a:ext cx="11151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400" b="1" dirty="0">
                  <a:latin typeface="TH Sarabun New" pitchFamily="34" charset="-34"/>
                  <a:cs typeface="TH Sarabun New" pitchFamily="34" charset="-34"/>
                </a:rPr>
                <a:t>๑๕</a:t>
              </a:r>
            </a:p>
          </p:txBody>
        </p:sp>
      </p:grpSp>
      <p:grpSp>
        <p:nvGrpSpPr>
          <p:cNvPr id="53" name="กลุ่ม 38"/>
          <p:cNvGrpSpPr/>
          <p:nvPr/>
        </p:nvGrpSpPr>
        <p:grpSpPr>
          <a:xfrm>
            <a:off x="73600" y="6651201"/>
            <a:ext cx="8582339" cy="166391"/>
            <a:chOff x="73600" y="6554470"/>
            <a:chExt cx="9070399" cy="258906"/>
          </a:xfrm>
        </p:grpSpPr>
        <p:sp>
          <p:nvSpPr>
            <p:cNvPr id="54" name="สี่เหลี่ยมผืนผ้า 39"/>
            <p:cNvSpPr/>
            <p:nvPr/>
          </p:nvSpPr>
          <p:spPr>
            <a:xfrm>
              <a:off x="827587" y="6742237"/>
              <a:ext cx="8316412" cy="7113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  <a:prstDash val="solid"/>
            </a:ln>
          </p:spPr>
          <p:txBody>
            <a:bodyPr vert="horz" wrap="square" lIns="91440" tIns="45720" rIns="91440" bIns="45720" anchor="ctr" anchorCtr="1" compatLnSpc="1"/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th-TH" sz="2800" b="0" i="0" u="none" strike="noStrike" kern="1200" cap="none" spc="0" baseline="0" dirty="0">
                <a:solidFill>
                  <a:srgbClr val="FFFFFF"/>
                </a:solidFill>
                <a:uFillTx/>
                <a:latin typeface="TH Sarabun New" pitchFamily="34" charset="-34"/>
                <a:cs typeface="TH Sarabun New" pitchFamily="34" charset="-34"/>
              </a:endParaRPr>
            </a:p>
          </p:txBody>
        </p:sp>
        <p:pic>
          <p:nvPicPr>
            <p:cNvPr id="55" name="Picture 2" descr="K:\TSM 3-A\Logo Aksorn\Aksorn Charoen Tat_2.pn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>
            <a:xfrm>
              <a:off x="73600" y="6554470"/>
              <a:ext cx="613791" cy="252333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รูปภาพ 119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6553059"/>
            <a:ext cx="299025" cy="278460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53391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62"/>
          <p:cNvSpPr/>
          <p:nvPr/>
        </p:nvSpPr>
        <p:spPr>
          <a:xfrm>
            <a:off x="3851920" y="3145378"/>
            <a:ext cx="5292079" cy="37126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0" y="453312"/>
            <a:ext cx="9144000" cy="580260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851920" y="983978"/>
            <a:ext cx="5292079" cy="215699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980728"/>
            <a:ext cx="3851920" cy="58772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Sarabun New" pitchFamily="34" charset="-34"/>
              <a:cs typeface="TH Sarabun New" pitchFamily="34" charset="-34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331640" y="44624"/>
            <a:ext cx="6696744" cy="864096"/>
            <a:chOff x="1691680" y="116632"/>
            <a:chExt cx="6336704" cy="864096"/>
          </a:xfrm>
        </p:grpSpPr>
        <p:sp>
          <p:nvSpPr>
            <p:cNvPr id="5" name="Round Same Side Corner Rectangle 4"/>
            <p:cNvSpPr/>
            <p:nvPr/>
          </p:nvSpPr>
          <p:spPr>
            <a:xfrm flipV="1">
              <a:off x="1691680" y="116632"/>
              <a:ext cx="6264696" cy="792088"/>
            </a:xfrm>
            <a:prstGeom prst="round2Same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6" name="Round Same Side Corner Rectangle 5"/>
            <p:cNvSpPr/>
            <p:nvPr/>
          </p:nvSpPr>
          <p:spPr>
            <a:xfrm flipV="1">
              <a:off x="1763688" y="188640"/>
              <a:ext cx="6264696" cy="792088"/>
            </a:xfrm>
            <a:prstGeom prst="round2Same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>
                <a:latin typeface="TH Sarabun New" pitchFamily="34" charset="-34"/>
                <a:cs typeface="TH Sarabun New" pitchFamily="34" charset="-34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123728" y="262389"/>
            <a:ext cx="5014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600" b="1" dirty="0">
                <a:solidFill>
                  <a:srgbClr val="0070C0"/>
                </a:solidFill>
                <a:latin typeface="TH Sarabun New" pitchFamily="34" charset="-34"/>
                <a:cs typeface="TH Sarabun New" pitchFamily="34" charset="-34"/>
              </a:rPr>
              <a:t>ปัจจัยที่มีผลกระทบต่อสุขภาพในชุมชน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269975" y="1046014"/>
            <a:ext cx="1157518" cy="510778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24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ชุมชนเมือง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77843" y="1556792"/>
            <a:ext cx="2043193" cy="556293"/>
            <a:chOff x="377843" y="1556792"/>
            <a:chExt cx="2043193" cy="556293"/>
          </a:xfrm>
        </p:grpSpPr>
        <p:pic>
          <p:nvPicPr>
            <p:cNvPr id="3080" name="Picture 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843" y="1556792"/>
              <a:ext cx="576066" cy="5562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5" name="TextBox 14"/>
            <p:cNvSpPr txBox="1"/>
            <p:nvPr/>
          </p:nvSpPr>
          <p:spPr>
            <a:xfrm>
              <a:off x="971600" y="1634883"/>
              <a:ext cx="144943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2200" dirty="0">
                  <a:solidFill>
                    <a:schemeClr val="accent6">
                      <a:lumMod val="75000"/>
                    </a:schemeClr>
                  </a:solidFill>
                  <a:latin typeface="TH Sarabun New" pitchFamily="34" charset="-34"/>
                  <a:cs typeface="TH Sarabun New" pitchFamily="34" charset="-34"/>
                </a:rPr>
                <a:t>ปัจจัยสิ่งแวดล้อม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93916" y="2348880"/>
            <a:ext cx="2267570" cy="512367"/>
            <a:chOff x="393916" y="2348880"/>
            <a:chExt cx="2267570" cy="512367"/>
          </a:xfrm>
        </p:grpSpPr>
        <p:pic>
          <p:nvPicPr>
            <p:cNvPr id="3078" name="Picture 6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916" y="2348880"/>
              <a:ext cx="559988" cy="5123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7" name="TextBox 26"/>
            <p:cNvSpPr txBox="1"/>
            <p:nvPr/>
          </p:nvSpPr>
          <p:spPr>
            <a:xfrm>
              <a:off x="971600" y="2422049"/>
              <a:ext cx="168988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2200" dirty="0">
                  <a:solidFill>
                    <a:schemeClr val="accent6">
                      <a:lumMod val="75000"/>
                    </a:schemeClr>
                  </a:solidFill>
                  <a:latin typeface="TH Sarabun New" pitchFamily="34" charset="-34"/>
                  <a:cs typeface="TH Sarabun New" pitchFamily="34" charset="-34"/>
                </a:rPr>
                <a:t>ปัจจัยด้านที่อยู่อาศัย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95536" y="3140969"/>
            <a:ext cx="2459913" cy="533179"/>
            <a:chOff x="395536" y="3140969"/>
            <a:chExt cx="2459913" cy="533179"/>
          </a:xfrm>
        </p:grpSpPr>
        <p:pic>
          <p:nvPicPr>
            <p:cNvPr id="3079" name="Picture 7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0" b="100000" l="512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536" y="3140969"/>
              <a:ext cx="533178" cy="5331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8" name="TextBox 27"/>
            <p:cNvSpPr txBox="1"/>
            <p:nvPr/>
          </p:nvSpPr>
          <p:spPr>
            <a:xfrm>
              <a:off x="971600" y="3214137"/>
              <a:ext cx="188384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2200" dirty="0">
                  <a:solidFill>
                    <a:schemeClr val="accent6">
                      <a:lumMod val="75000"/>
                    </a:schemeClr>
                  </a:solidFill>
                  <a:latin typeface="TH Sarabun New" pitchFamily="34" charset="-34"/>
                  <a:cs typeface="TH Sarabun New" pitchFamily="34" charset="-34"/>
                </a:rPr>
                <a:t>ปัจจัยด้านอาชญากรรม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23528" y="3973691"/>
            <a:ext cx="2137582" cy="535429"/>
            <a:chOff x="323528" y="3973691"/>
            <a:chExt cx="2137582" cy="535429"/>
          </a:xfrm>
        </p:grpSpPr>
        <p:pic>
          <p:nvPicPr>
            <p:cNvPr id="3082" name="Picture 10"/>
            <p:cNvPicPr>
              <a:picLocks noChangeAspect="1" noChangeArrowheads="1"/>
            </p:cNvPicPr>
            <p:nvPr/>
          </p:nvPicPr>
          <p:blipFill rotWithShape="1"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53738" b="99718" l="79056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105" t="54932"/>
            <a:stretch/>
          </p:blipFill>
          <p:spPr bwMode="auto">
            <a:xfrm>
              <a:off x="323528" y="3973691"/>
              <a:ext cx="630379" cy="5354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9" name="TextBox 28"/>
            <p:cNvSpPr txBox="1"/>
            <p:nvPr/>
          </p:nvSpPr>
          <p:spPr>
            <a:xfrm>
              <a:off x="971600" y="4017838"/>
              <a:ext cx="148951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2200" dirty="0">
                  <a:solidFill>
                    <a:schemeClr val="accent6">
                      <a:lumMod val="75000"/>
                    </a:schemeClr>
                  </a:solidFill>
                  <a:latin typeface="TH Sarabun New" pitchFamily="34" charset="-34"/>
                  <a:cs typeface="TH Sarabun New" pitchFamily="34" charset="-34"/>
                </a:rPr>
                <a:t>ปัจจัยด้านสุขภาพ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95536" y="4869160"/>
            <a:ext cx="1927716" cy="544792"/>
            <a:chOff x="395536" y="4869160"/>
            <a:chExt cx="1927716" cy="544792"/>
          </a:xfrm>
        </p:grpSpPr>
        <p:pic>
          <p:nvPicPr>
            <p:cNvPr id="3083" name="Picture 11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536" y="4869160"/>
              <a:ext cx="544790" cy="5447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0" name="TextBox 29"/>
            <p:cNvSpPr txBox="1"/>
            <p:nvPr/>
          </p:nvSpPr>
          <p:spPr>
            <a:xfrm>
              <a:off x="971600" y="4941168"/>
              <a:ext cx="13516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2200" dirty="0">
                  <a:solidFill>
                    <a:schemeClr val="accent6">
                      <a:lumMod val="75000"/>
                    </a:schemeClr>
                  </a:solidFill>
                  <a:latin typeface="TH Sarabun New" pitchFamily="34" charset="-34"/>
                  <a:cs typeface="TH Sarabun New" pitchFamily="34" charset="-34"/>
                </a:rPr>
                <a:t>ปัจจัยด้านสังคม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69907" y="5733257"/>
            <a:ext cx="1767397" cy="555157"/>
            <a:chOff x="369907" y="5733257"/>
            <a:chExt cx="1767397" cy="555157"/>
          </a:xfrm>
        </p:grpSpPr>
        <p:pic>
          <p:nvPicPr>
            <p:cNvPr id="3084" name="Picture 12"/>
            <p:cNvPicPr>
              <a:picLocks noChangeAspect="1" noChangeArrowheads="1"/>
            </p:cNvPicPr>
            <p:nvPr/>
          </p:nvPicPr>
          <p:blipFill rotWithShape="1">
            <a:blip r:embed="rId12" cstate="print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0" b="21686" l="0" r="5852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425" b="78019"/>
            <a:stretch/>
          </p:blipFill>
          <p:spPr bwMode="auto">
            <a:xfrm>
              <a:off x="369907" y="5733257"/>
              <a:ext cx="673701" cy="5551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1" name="TextBox 30"/>
            <p:cNvSpPr txBox="1"/>
            <p:nvPr/>
          </p:nvSpPr>
          <p:spPr>
            <a:xfrm>
              <a:off x="971600" y="5805264"/>
              <a:ext cx="116570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2200" dirty="0">
                  <a:solidFill>
                    <a:schemeClr val="accent6">
                      <a:lumMod val="75000"/>
                    </a:schemeClr>
                  </a:solidFill>
                  <a:latin typeface="TH Sarabun New" pitchFamily="34" charset="-34"/>
                  <a:cs typeface="TH Sarabun New" pitchFamily="34" charset="-34"/>
                </a:rPr>
                <a:t>ปัจจัยด้านอื่น</a:t>
              </a:r>
            </a:p>
          </p:txBody>
        </p:sp>
      </p:grpSp>
      <p:cxnSp>
        <p:nvCxnSpPr>
          <p:cNvPr id="18" name="Straight Connector 17"/>
          <p:cNvCxnSpPr/>
          <p:nvPr/>
        </p:nvCxnSpPr>
        <p:spPr>
          <a:xfrm>
            <a:off x="3851920" y="983978"/>
            <a:ext cx="0" cy="5748306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573107" y="1081499"/>
            <a:ext cx="1522829" cy="51077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24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ชุมชนชานเมือง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4117883" y="1654709"/>
            <a:ext cx="2619518" cy="498515"/>
            <a:chOff x="4117883" y="1654709"/>
            <a:chExt cx="2619518" cy="498515"/>
          </a:xfrm>
        </p:grpSpPr>
        <p:pic>
          <p:nvPicPr>
            <p:cNvPr id="38" name="Picture 7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BEBA8EAE-BF5A-486C-A8C5-ECC9F3942E4B}">
                  <a14:imgProps xmlns:a14="http://schemas.microsoft.com/office/drawing/2010/main">
                    <a14:imgLayer r:embed="rId15">
                      <a14:imgEffect>
                        <a14:backgroundRemoval t="0" b="100000" l="512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17883" y="1654709"/>
              <a:ext cx="456012" cy="456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0" name="Rectangle 19"/>
            <p:cNvSpPr/>
            <p:nvPr/>
          </p:nvSpPr>
          <p:spPr>
            <a:xfrm>
              <a:off x="4721177" y="1722337"/>
              <a:ext cx="2016224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th-TH" sz="2200" dirty="0">
                  <a:solidFill>
                    <a:schemeClr val="accent6">
                      <a:lumMod val="75000"/>
                    </a:schemeClr>
                  </a:solidFill>
                  <a:latin typeface="TH Sarabun New" pitchFamily="34" charset="-34"/>
                  <a:cs typeface="TH Sarabun New" pitchFamily="34" charset="-34"/>
                </a:rPr>
                <a:t>ปัจจัยเรื่องอาชญากรรม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4064401" y="2245043"/>
            <a:ext cx="1827289" cy="568157"/>
            <a:chOff x="4064401" y="2245043"/>
            <a:chExt cx="1827289" cy="568157"/>
          </a:xfrm>
        </p:grpSpPr>
        <p:pic>
          <p:nvPicPr>
            <p:cNvPr id="42" name="Picture 10"/>
            <p:cNvPicPr>
              <a:picLocks noChangeAspect="1" noChangeArrowheads="1"/>
            </p:cNvPicPr>
            <p:nvPr/>
          </p:nvPicPr>
          <p:blipFill rotWithShape="1">
            <a:blip r:embed="rId16" cstate="print">
              <a:extLst>
                <a:ext uri="{BEBA8EAE-BF5A-486C-A8C5-ECC9F3942E4B}">
                  <a14:imgProps xmlns:a14="http://schemas.microsoft.com/office/drawing/2010/main">
                    <a14:imgLayer r:embed="rId17">
                      <a14:imgEffect>
                        <a14:backgroundRemoval t="53738" b="99718" l="79056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105" t="54932"/>
            <a:stretch/>
          </p:blipFill>
          <p:spPr bwMode="auto">
            <a:xfrm>
              <a:off x="4064401" y="2245043"/>
              <a:ext cx="539145" cy="4579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3" name="Rectangle 42"/>
            <p:cNvSpPr/>
            <p:nvPr/>
          </p:nvSpPr>
          <p:spPr>
            <a:xfrm>
              <a:off x="4721177" y="2382313"/>
              <a:ext cx="1170513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h-TH" sz="2200" dirty="0">
                  <a:solidFill>
                    <a:schemeClr val="accent6">
                      <a:lumMod val="75000"/>
                    </a:schemeClr>
                  </a:solidFill>
                  <a:latin typeface="TH Sarabun New" pitchFamily="34" charset="-34"/>
                  <a:cs typeface="TH Sarabun New" pitchFamily="34" charset="-34"/>
                </a:rPr>
                <a:t>ปัจจัยสุขภาพ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634962" y="2399421"/>
            <a:ext cx="1947181" cy="515877"/>
            <a:chOff x="6634962" y="2399421"/>
            <a:chExt cx="1947181" cy="515877"/>
          </a:xfrm>
        </p:grpSpPr>
        <p:pic>
          <p:nvPicPr>
            <p:cNvPr id="3086" name="Picture 14"/>
            <p:cNvPicPr>
              <a:picLocks noChangeAspect="1" noChangeArrowheads="1"/>
            </p:cNvPicPr>
            <p:nvPr/>
          </p:nvPicPr>
          <p:blipFill>
            <a:blip r:embed="rId18" cstate="print">
              <a:extLst>
                <a:ext uri="{BEBA8EAE-BF5A-486C-A8C5-ECC9F3942E4B}">
                  <a14:imgProps xmlns:a14="http://schemas.microsoft.com/office/drawing/2010/main">
                    <a14:imgLayer r:embed="rId19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34962" y="2399421"/>
              <a:ext cx="438664" cy="4386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5" name="Rectangle 44"/>
            <p:cNvSpPr/>
            <p:nvPr/>
          </p:nvSpPr>
          <p:spPr>
            <a:xfrm>
              <a:off x="7097441" y="2484411"/>
              <a:ext cx="148470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h-TH" sz="2200" dirty="0">
                  <a:solidFill>
                    <a:schemeClr val="accent6">
                      <a:lumMod val="75000"/>
                    </a:schemeClr>
                  </a:solidFill>
                  <a:latin typeface="TH Sarabun New" pitchFamily="34" charset="-34"/>
                  <a:cs typeface="TH Sarabun New" pitchFamily="34" charset="-34"/>
                </a:rPr>
                <a:t>ปัจจัยมลพิษต่างๆ</a:t>
              </a:r>
            </a:p>
          </p:txBody>
        </p:sp>
      </p:grpSp>
      <p:cxnSp>
        <p:nvCxnSpPr>
          <p:cNvPr id="23" name="Straight Connector 22"/>
          <p:cNvCxnSpPr/>
          <p:nvPr/>
        </p:nvCxnSpPr>
        <p:spPr>
          <a:xfrm>
            <a:off x="3851920" y="3140968"/>
            <a:ext cx="5184576" cy="0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693323" y="3284984"/>
            <a:ext cx="1282395" cy="510778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th-TH" sz="24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ชุมชนชนบท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4063531" y="3861048"/>
            <a:ext cx="2164653" cy="508469"/>
            <a:chOff x="4063531" y="3861048"/>
            <a:chExt cx="2164653" cy="508469"/>
          </a:xfrm>
        </p:grpSpPr>
        <p:pic>
          <p:nvPicPr>
            <p:cNvPr id="3087" name="Picture 15"/>
            <p:cNvPicPr>
              <a:picLocks noChangeAspect="1" noChangeArrowheads="1"/>
            </p:cNvPicPr>
            <p:nvPr/>
          </p:nvPicPr>
          <p:blipFill>
            <a:blip r:embed="rId20" cstate="print">
              <a:extLst>
                <a:ext uri="{BEBA8EAE-BF5A-486C-A8C5-ECC9F3942E4B}">
                  <a14:imgProps xmlns:a14="http://schemas.microsoft.com/office/drawing/2010/main">
                    <a14:imgLayer r:embed="rId21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3531" y="3861048"/>
              <a:ext cx="508469" cy="5084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5" name="Rectangle 54"/>
            <p:cNvSpPr/>
            <p:nvPr/>
          </p:nvSpPr>
          <p:spPr>
            <a:xfrm>
              <a:off x="4597609" y="3933056"/>
              <a:ext cx="1630575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h-TH" sz="2200" dirty="0">
                  <a:solidFill>
                    <a:schemeClr val="accent6">
                      <a:lumMod val="75000"/>
                    </a:schemeClr>
                  </a:solidFill>
                  <a:latin typeface="TH Sarabun New" pitchFamily="34" charset="-34"/>
                  <a:cs typeface="TH Sarabun New" pitchFamily="34" charset="-34"/>
                </a:rPr>
                <a:t>ปัจจัยด้านเศรษฐกิจ</a:t>
              </a: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4067944" y="4493254"/>
            <a:ext cx="1872208" cy="519922"/>
            <a:chOff x="4067944" y="4493254"/>
            <a:chExt cx="1872208" cy="519922"/>
          </a:xfrm>
        </p:grpSpPr>
        <p:pic>
          <p:nvPicPr>
            <p:cNvPr id="52" name="Picture 11"/>
            <p:cNvPicPr>
              <a:picLocks noChangeAspect="1" noChangeArrowheads="1"/>
            </p:cNvPicPr>
            <p:nvPr/>
          </p:nvPicPr>
          <p:blipFill>
            <a:blip r:embed="rId22" cstate="print">
              <a:extLst>
                <a:ext uri="{BEBA8EAE-BF5A-486C-A8C5-ECC9F3942E4B}">
                  <a14:imgProps xmlns:a14="http://schemas.microsoft.com/office/drawing/2010/main">
                    <a14:imgLayer r:embed="rId23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7944" y="4493254"/>
              <a:ext cx="504056" cy="5040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6" name="Rectangle 55"/>
            <p:cNvSpPr/>
            <p:nvPr/>
          </p:nvSpPr>
          <p:spPr>
            <a:xfrm>
              <a:off x="4588500" y="4582289"/>
              <a:ext cx="135165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h-TH" sz="2200" dirty="0">
                  <a:solidFill>
                    <a:schemeClr val="accent6">
                      <a:lumMod val="75000"/>
                    </a:schemeClr>
                  </a:solidFill>
                  <a:latin typeface="TH Sarabun New" pitchFamily="34" charset="-34"/>
                  <a:cs typeface="TH Sarabun New" pitchFamily="34" charset="-34"/>
                </a:rPr>
                <a:t>ปัจจัยด้านสังคม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4005901" y="5173485"/>
            <a:ext cx="2078267" cy="559771"/>
            <a:chOff x="4005901" y="5173485"/>
            <a:chExt cx="2078267" cy="559771"/>
          </a:xfrm>
        </p:grpSpPr>
        <p:pic>
          <p:nvPicPr>
            <p:cNvPr id="53" name="Picture 10"/>
            <p:cNvPicPr>
              <a:picLocks noChangeAspect="1" noChangeArrowheads="1"/>
            </p:cNvPicPr>
            <p:nvPr/>
          </p:nvPicPr>
          <p:blipFill rotWithShape="1">
            <a:blip r:embed="rId24" cstate="print">
              <a:extLst>
                <a:ext uri="{BEBA8EAE-BF5A-486C-A8C5-ECC9F3942E4B}">
                  <a14:imgProps xmlns:a14="http://schemas.microsoft.com/office/drawing/2010/main">
                    <a14:imgLayer r:embed="rId25">
                      <a14:imgEffect>
                        <a14:backgroundRemoval t="53738" b="99718" l="79056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105" t="54932"/>
            <a:stretch/>
          </p:blipFill>
          <p:spPr bwMode="auto">
            <a:xfrm>
              <a:off x="4005901" y="5173485"/>
              <a:ext cx="566099" cy="5587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7" name="Rectangle 56"/>
            <p:cNvSpPr/>
            <p:nvPr/>
          </p:nvSpPr>
          <p:spPr>
            <a:xfrm>
              <a:off x="4594658" y="5302369"/>
              <a:ext cx="1489510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h-TH" sz="2200" dirty="0">
                  <a:solidFill>
                    <a:schemeClr val="accent6">
                      <a:lumMod val="75000"/>
                    </a:schemeClr>
                  </a:solidFill>
                  <a:latin typeface="TH Sarabun New" pitchFamily="34" charset="-34"/>
                  <a:cs typeface="TH Sarabun New" pitchFamily="34" charset="-34"/>
                </a:rPr>
                <a:t>ปัจจัยด้านสุขภาพ</a:t>
              </a: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4034036" y="5919330"/>
            <a:ext cx="3543667" cy="534006"/>
            <a:chOff x="4034036" y="5919330"/>
            <a:chExt cx="3543667" cy="534006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 rotWithShape="1">
            <a:blip r:embed="rId26" cstate="print">
              <a:extLst>
                <a:ext uri="{BEBA8EAE-BF5A-486C-A8C5-ECC9F3942E4B}">
                  <a14:imgProps xmlns:a14="http://schemas.microsoft.com/office/drawing/2010/main">
                    <a14:imgLayer r:embed="rId27">
                      <a14:imgEffect>
                        <a14:brightnessContrast bright="-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689" r="19792"/>
            <a:stretch/>
          </p:blipFill>
          <p:spPr>
            <a:xfrm>
              <a:off x="4034036" y="5919330"/>
              <a:ext cx="580477" cy="534006"/>
            </a:xfrm>
            <a:prstGeom prst="rect">
              <a:avLst/>
            </a:prstGeom>
          </p:spPr>
        </p:pic>
        <p:sp>
          <p:nvSpPr>
            <p:cNvPr id="58" name="Rectangle 57"/>
            <p:cNvSpPr/>
            <p:nvPr/>
          </p:nvSpPr>
          <p:spPr>
            <a:xfrm>
              <a:off x="4594194" y="6021288"/>
              <a:ext cx="2983509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h-TH" sz="2200" dirty="0">
                  <a:solidFill>
                    <a:schemeClr val="accent6">
                      <a:lumMod val="75000"/>
                    </a:schemeClr>
                  </a:solidFill>
                  <a:latin typeface="TH Sarabun New" pitchFamily="34" charset="-34"/>
                  <a:cs typeface="TH Sarabun New" pitchFamily="34" charset="-34"/>
                </a:rPr>
                <a:t>ปัจจัยด้านการจัดบริการสุขภาพของรัฐ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6585178" y="1592277"/>
            <a:ext cx="2274284" cy="580875"/>
            <a:chOff x="6585178" y="1592277"/>
            <a:chExt cx="2274284" cy="580875"/>
          </a:xfrm>
        </p:grpSpPr>
        <p:sp>
          <p:nvSpPr>
            <p:cNvPr id="41" name="Rectangle 40"/>
            <p:cNvSpPr/>
            <p:nvPr/>
          </p:nvSpPr>
          <p:spPr>
            <a:xfrm>
              <a:off x="7097441" y="1741152"/>
              <a:ext cx="1762021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h-TH" sz="2200" dirty="0">
                  <a:solidFill>
                    <a:schemeClr val="accent6">
                      <a:lumMod val="75000"/>
                    </a:schemeClr>
                  </a:solidFill>
                  <a:latin typeface="TH Sarabun New" pitchFamily="34" charset="-34"/>
                  <a:cs typeface="TH Sarabun New" pitchFamily="34" charset="-34"/>
                </a:rPr>
                <a:t>ปัจจัยเรื่องสารเสพติด</a:t>
              </a:r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 rotWithShape="1">
            <a:blip r:embed="rId28" cstate="print">
              <a:extLst>
                <a:ext uri="{BEBA8EAE-BF5A-486C-A8C5-ECC9F3942E4B}">
                  <a14:imgProps xmlns:a14="http://schemas.microsoft.com/office/drawing/2010/main">
                    <a14:imgLayer r:embed="rId29">
                      <a14:imgEffect>
                        <a14:brightnessContrast bright="-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833" r="25560" b="13049"/>
            <a:stretch/>
          </p:blipFill>
          <p:spPr>
            <a:xfrm>
              <a:off x="6585178" y="1592277"/>
              <a:ext cx="564767" cy="580875"/>
            </a:xfrm>
            <a:prstGeom prst="rect">
              <a:avLst/>
            </a:prstGeom>
          </p:spPr>
        </p:pic>
      </p:grpSp>
      <p:grpSp>
        <p:nvGrpSpPr>
          <p:cNvPr id="64" name="กลุ่ม 38"/>
          <p:cNvGrpSpPr/>
          <p:nvPr/>
        </p:nvGrpSpPr>
        <p:grpSpPr>
          <a:xfrm>
            <a:off x="73600" y="6651201"/>
            <a:ext cx="8582339" cy="166391"/>
            <a:chOff x="73600" y="6554470"/>
            <a:chExt cx="9070399" cy="258906"/>
          </a:xfrm>
        </p:grpSpPr>
        <p:sp>
          <p:nvSpPr>
            <p:cNvPr id="65" name="สี่เหลี่ยมผืนผ้า 39"/>
            <p:cNvSpPr/>
            <p:nvPr/>
          </p:nvSpPr>
          <p:spPr>
            <a:xfrm>
              <a:off x="827587" y="6742237"/>
              <a:ext cx="8316412" cy="7113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  <a:prstDash val="solid"/>
            </a:ln>
          </p:spPr>
          <p:txBody>
            <a:bodyPr vert="horz" wrap="square" lIns="91440" tIns="45720" rIns="91440" bIns="45720" anchor="ctr" anchorCtr="1" compatLnSpc="1"/>
            <a:lstStyle/>
            <a:p>
              <a:pPr marL="0" marR="0" lvl="0" indent="0" algn="ct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th-TH" sz="2800" b="0" i="0" u="none" strike="noStrike" kern="1200" cap="none" spc="0" baseline="0" dirty="0">
                <a:solidFill>
                  <a:srgbClr val="FFFFFF"/>
                </a:solidFill>
                <a:uFillTx/>
                <a:latin typeface="TH Sarabun New" pitchFamily="34" charset="-34"/>
                <a:cs typeface="TH Sarabun New" pitchFamily="34" charset="-34"/>
              </a:endParaRPr>
            </a:p>
          </p:txBody>
        </p:sp>
        <p:pic>
          <p:nvPicPr>
            <p:cNvPr id="66" name="Picture 2" descr="K:\TSM 3-A\Logo Aksorn\Aksorn Charoen Tat_2.png"/>
            <p:cNvPicPr>
              <a:picLocks noChangeAspect="1"/>
            </p:cNvPicPr>
            <p:nvPr/>
          </p:nvPicPr>
          <p:blipFill>
            <a:blip r:embed="rId30"/>
            <a:srcRect/>
            <a:stretch>
              <a:fillRect/>
            </a:stretch>
          </p:blipFill>
          <p:spPr>
            <a:xfrm>
              <a:off x="73600" y="6554470"/>
              <a:ext cx="613791" cy="252333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61" name="รูปภาพ 119">
            <a:hlinkClick r:id="rId31" action="ppaction://hlinksldjump"/>
          </p:cNvPr>
          <p:cNvPicPr>
            <a:picLocks noChangeAspect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6553059"/>
            <a:ext cx="299025" cy="278460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91908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1177</Words>
  <Application>Microsoft Office PowerPoint</Application>
  <PresentationFormat>นำเสนอทางหน้าจอ (4:3)</PresentationFormat>
  <Paragraphs>200</Paragraphs>
  <Slides>10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10</vt:i4>
      </vt:variant>
    </vt:vector>
  </HeadingPairs>
  <TitlesOfParts>
    <vt:vector size="14" baseType="lpstr">
      <vt:lpstr>Arial</vt:lpstr>
      <vt:lpstr>Calibri</vt:lpstr>
      <vt:lpstr>TH Sarabun New</vt:lpstr>
      <vt:lpstr>Office Theme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Supapon Tasvad</dc:creator>
  <cp:lastModifiedBy>fahlemon1998@gmail.com</cp:lastModifiedBy>
  <cp:revision>53</cp:revision>
  <dcterms:created xsi:type="dcterms:W3CDTF">2017-02-28T03:09:04Z</dcterms:created>
  <dcterms:modified xsi:type="dcterms:W3CDTF">2021-11-09T07:43:34Z</dcterms:modified>
</cp:coreProperties>
</file>