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0" r:id="rId2"/>
    <p:sldId id="269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E6EF"/>
    <a:srgbClr val="ECC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9F3EA-F506-4010-B584-D947FCDD49C0}" type="datetimeFigureOut">
              <a:rPr lang="th-TH" smtClean="0"/>
              <a:t>09/11/64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38CF1-7FC5-4028-8343-E7648800723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06485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627D65-1B76-4933-84BE-FA6175666090}" type="slidenum">
              <a:t>2</a:t>
            </a:fld>
            <a:endParaRPr lang="th-TH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384046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D510-737F-47E5-A06E-1B996512FEDE}" type="datetimeFigureOut">
              <a:rPr lang="th-TH" smtClean="0"/>
              <a:t>09/11/64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8EFF-5355-4D7A-AE91-47CB0284BDD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76056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D510-737F-47E5-A06E-1B996512FEDE}" type="datetimeFigureOut">
              <a:rPr lang="th-TH" smtClean="0"/>
              <a:t>09/11/64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8EFF-5355-4D7A-AE91-47CB0284BDD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03525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D510-737F-47E5-A06E-1B996512FEDE}" type="datetimeFigureOut">
              <a:rPr lang="th-TH" smtClean="0"/>
              <a:t>09/11/64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8EFF-5355-4D7A-AE91-47CB0284BDD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3535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D510-737F-47E5-A06E-1B996512FEDE}" type="datetimeFigureOut">
              <a:rPr lang="th-TH" smtClean="0"/>
              <a:t>09/11/64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8EFF-5355-4D7A-AE91-47CB0284BDD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73469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D510-737F-47E5-A06E-1B996512FEDE}" type="datetimeFigureOut">
              <a:rPr lang="th-TH" smtClean="0"/>
              <a:t>09/11/64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8EFF-5355-4D7A-AE91-47CB0284BDD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49971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D510-737F-47E5-A06E-1B996512FEDE}" type="datetimeFigureOut">
              <a:rPr lang="th-TH" smtClean="0"/>
              <a:t>09/11/64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8EFF-5355-4D7A-AE91-47CB0284BDD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13567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D510-737F-47E5-A06E-1B996512FEDE}" type="datetimeFigureOut">
              <a:rPr lang="th-TH" smtClean="0"/>
              <a:t>09/11/64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8EFF-5355-4D7A-AE91-47CB0284BDD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4455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D510-737F-47E5-A06E-1B996512FEDE}" type="datetimeFigureOut">
              <a:rPr lang="th-TH" smtClean="0"/>
              <a:t>09/11/64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8EFF-5355-4D7A-AE91-47CB0284BDD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1176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D510-737F-47E5-A06E-1B996512FEDE}" type="datetimeFigureOut">
              <a:rPr lang="th-TH" smtClean="0"/>
              <a:t>09/11/64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8EFF-5355-4D7A-AE91-47CB0284BDD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7631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D510-737F-47E5-A06E-1B996512FEDE}" type="datetimeFigureOut">
              <a:rPr lang="th-TH" smtClean="0"/>
              <a:t>09/11/64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8EFF-5355-4D7A-AE91-47CB0284BDD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86546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D510-737F-47E5-A06E-1B996512FEDE}" type="datetimeFigureOut">
              <a:rPr lang="th-TH" smtClean="0"/>
              <a:t>09/11/64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8EFF-5355-4D7A-AE91-47CB0284BDD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9179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5D510-737F-47E5-A06E-1B996512FEDE}" type="datetimeFigureOut">
              <a:rPr lang="th-TH" smtClean="0"/>
              <a:t>09/11/64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48EFF-5355-4D7A-AE91-47CB0284BDD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6018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../../5_&#3651;&#3610;&#3591;&#3634;&#3609;_&#3648;&#3593;&#3621;&#3618;" TargetMode="External"/><Relationship Id="rId13" Type="http://schemas.microsoft.com/office/2007/relationships/hdphoto" Target="../media/hdphoto1.wdp"/><Relationship Id="rId18" Type="http://schemas.openxmlformats.org/officeDocument/2006/relationships/hyperlink" Target="../&#3627;&#3609;&#3656;&#3623;&#3618;1/&#3627;&#3609;&#3656;&#3623;&#3618;1_&#3623;&#3633;&#3618;&#3649;&#3621;&#3632;&#3585;&#3634;&#3619;&#3648;&#3611;&#3621;&#3637;&#3656;&#3618;&#3609;&#3649;&#3611;&#3621;&#3591;.pptx" TargetMode="External"/><Relationship Id="rId26" Type="http://schemas.openxmlformats.org/officeDocument/2006/relationships/hyperlink" Target="../../11_&#3626;&#3639;&#3656;&#3629;&#3648;&#3626;&#3619;&#3636;&#3617;&#3585;&#3634;&#3619;&#3648;&#3619;&#3637;&#3618;&#3609;&#3619;&#3641;&#3657;" TargetMode="External"/><Relationship Id="rId3" Type="http://schemas.openxmlformats.org/officeDocument/2006/relationships/image" Target="../media/image2.png"/><Relationship Id="rId21" Type="http://schemas.openxmlformats.org/officeDocument/2006/relationships/hyperlink" Target="../&#3627;&#3609;&#3656;&#3623;&#3618;9/&#3627;&#3609;&#3656;&#3623;&#3618;9_&#3614;&#3620;&#3605;&#3636;&#3585;&#3619;&#3619;&#3617;&#3648;&#3626;&#3637;&#3656;&#3618;&#3591;&#3605;&#3656;&#3629;&#3626;&#3640;&#3586;&#3616;&#3634;&#3614;&#3649;&#3621;&#3632;&#3588;&#3623;&#3634;&#3617;&#3619;&#3640;&#3609;&#3649;&#3619;&#3591;.pptx" TargetMode="External"/><Relationship Id="rId7" Type="http://schemas.openxmlformats.org/officeDocument/2006/relationships/hyperlink" Target="../../4_Clip" TargetMode="External"/><Relationship Id="rId12" Type="http://schemas.openxmlformats.org/officeDocument/2006/relationships/image" Target="../media/image3.jpeg"/><Relationship Id="rId17" Type="http://schemas.openxmlformats.org/officeDocument/2006/relationships/hyperlink" Target="../&#3627;&#3609;&#3656;&#3623;&#3618;5/&#3627;&#3609;&#3656;&#3623;&#3618;%205_&#3629;&#3634;&#3627;&#3634;&#3619;&#3607;&#3637;&#3656;&#3648;&#3627;&#3617;&#3634;&#3632;&#3626;&#3617;&#3585;&#3633;&#3610;&#3623;&#3633;&#3618;.pptx" TargetMode="External"/><Relationship Id="rId25" Type="http://schemas.openxmlformats.org/officeDocument/2006/relationships/hyperlink" Target="../../10_&#3648;&#3626;&#3619;&#3636;&#3617;&#3626;&#3634;&#3619;&#3632;" TargetMode="External"/><Relationship Id="rId2" Type="http://schemas.openxmlformats.org/officeDocument/2006/relationships/image" Target="../media/image1.png"/><Relationship Id="rId16" Type="http://schemas.openxmlformats.org/officeDocument/2006/relationships/hyperlink" Target="../&#3627;&#3609;&#3656;&#3623;&#3618;4/&#3627;&#3609;&#3656;&#3623;&#3618;%204_&#3585;&#3634;&#3619;&#3626;&#3619;&#3657;&#3634;&#3591;&#3626;&#3633;&#3617;&#3614;&#3633;&#3609;&#3608;&#3616;&#3634;&#3614;&#3651;&#3609;&#3588;&#3619;&#3629;&#3610;&#3588;&#3619;&#3633;&#3623;.pptx" TargetMode="External"/><Relationship Id="rId20" Type="http://schemas.openxmlformats.org/officeDocument/2006/relationships/hyperlink" Target="../&#3627;&#3609;&#3656;&#3623;&#3618;8/&#3627;&#3609;&#3656;&#3623;&#3618;8_&#3585;&#3634;&#3619;&#3614;&#3633;&#3602;&#3609;&#3634;&#3626;&#3617;&#3619;&#3619;&#3606;&#3616;&#3634;&#3614;&#3607;&#3634;&#3591;&#3585;&#3634;&#3618;&#3648;&#3614;&#3639;&#3656;&#3629;&#3626;&#3640;&#3586;&#3616;&#3634;&#3614;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../3_PowerPoint_&#3611;&#3619;&#3632;&#3585;&#3629;&#3610;&#3585;&#3634;&#3619;&#3626;&#3629;&#3609;" TargetMode="External"/><Relationship Id="rId11" Type="http://schemas.openxmlformats.org/officeDocument/2006/relationships/hyperlink" Target="../../8_&#3586;&#3657;&#3629;&#3626;&#3629;&#3610;%20O-NET_&#3648;&#3593;&#3621;&#3618;" TargetMode="External"/><Relationship Id="rId24" Type="http://schemas.openxmlformats.org/officeDocument/2006/relationships/hyperlink" Target="../../9_&#3585;&#3634;&#3619;&#3623;&#3633;&#3604;&#3649;&#3621;&#3632;&#3611;&#3619;&#3632;&#3648;&#3617;&#3636;&#3609;&#3612;&#3621;" TargetMode="External"/><Relationship Id="rId5" Type="http://schemas.openxmlformats.org/officeDocument/2006/relationships/hyperlink" Target="../../2_&#3649;&#3612;&#3609;&#3585;&#3634;&#3619;&#3592;&#3633;&#3604;&#3585;&#3634;&#3619;&#3648;&#3619;&#3637;&#3618;&#3609;&#3619;&#3641;&#3657;" TargetMode="External"/><Relationship Id="rId15" Type="http://schemas.openxmlformats.org/officeDocument/2006/relationships/hyperlink" Target="../&#3627;&#3609;&#3656;&#3623;&#3618;3/&#3627;&#3609;&#3656;&#3623;&#3618;%203_&#3629;&#3609;&#3634;&#3617;&#3633;&#3618;&#3648;&#3592;&#3619;&#3636;&#3597;&#3614;&#3633;&#3609;&#3608;&#3640;&#3660;&#3649;&#3621;&#3632;&#3585;&#3634;&#3619;&#3605;&#3633;&#3657;&#3591;&#3588;&#3619;&#3619;&#3616;&#3660;.pptx" TargetMode="External"/><Relationship Id="rId23" Type="http://schemas.openxmlformats.org/officeDocument/2006/relationships/hyperlink" Target="../&#3627;&#3609;&#3656;&#3623;&#3618;6/&#3627;&#3609;&#3656;&#3623;&#3618;%206_&#3650;&#3619;&#3588;&#3649;&#3621;&#3632;&#3585;&#3634;&#3619;&#3611;&#3657;&#3629;&#3591;&#3585;&#3633;&#3609;.pptx" TargetMode="External"/><Relationship Id="rId10" Type="http://schemas.openxmlformats.org/officeDocument/2006/relationships/hyperlink" Target="../../7_&#3586;&#3657;&#3629;&#3626;&#3629;&#3610;&#3623;&#3633;&#3604;&#3612;&#3621;&#3626;&#3633;&#3617;&#3620;&#3607;&#3608;&#3636;&#3660;_&#3648;&#3593;&#3621;&#3618;" TargetMode="External"/><Relationship Id="rId19" Type="http://schemas.openxmlformats.org/officeDocument/2006/relationships/hyperlink" Target="../&#3627;&#3609;&#3656;&#3623;&#3618;7/&#3627;&#3609;&#3656;&#3623;&#3618;7_&#3585;&#3634;&#3619;&#3626;&#3619;&#3657;&#3634;&#3591;&#3648;&#3626;&#3619;&#3636;&#3617;&#3626;&#3640;&#3586;&#3616;&#3634;&#3614;&#3651;&#3609;&#3594;&#3640;&#3617;&#3594;&#3609;.pptx" TargetMode="External"/><Relationship Id="rId4" Type="http://schemas.openxmlformats.org/officeDocument/2006/relationships/hyperlink" Target="../../1_&#3627;&#3621;&#3633;&#3585;&#3626;&#3641;&#3605;&#3619;&#3623;&#3636;&#3594;&#3634;&#3626;&#3640;&#3586;&#3624;&#3638;&#3585;&#3625;&#3634;" TargetMode="External"/><Relationship Id="rId9" Type="http://schemas.openxmlformats.org/officeDocument/2006/relationships/hyperlink" Target="../../6_&#3586;&#3657;&#3629;&#3626;&#3629;&#3610;&#3611;&#3619;&#3632;&#3592;&#3635;&#3627;&#3609;&#3656;&#3623;&#3618;_&#3648;&#3593;&#3621;&#3618;" TargetMode="External"/><Relationship Id="rId14" Type="http://schemas.openxmlformats.org/officeDocument/2006/relationships/hyperlink" Target="../&#3627;&#3609;&#3656;&#3623;&#3618;2/&#3627;&#3609;&#3656;&#3623;&#3618;%202_&#3629;&#3636;&#3607;&#3608;&#3636;&#3614;&#3621;&#3586;&#3629;&#3591;&#3626;&#3633;&#3591;&#3588;&#3617;&#3605;&#3656;&#3629;&#3614;&#3633;&#3602;&#3609;&#3634;&#3585;&#3634;&#3619;&#3586;&#3629;&#3591;&#3623;&#3633;&#3618;&#3619;&#3640;&#3656;&#3609;.pptx" TargetMode="External"/><Relationship Id="rId22" Type="http://schemas.openxmlformats.org/officeDocument/2006/relationships/hyperlink" Target="../&#3627;&#3609;&#3656;&#3623;&#3618;10/&#3627;&#3609;&#3656;&#3623;&#3618;10_&#3585;&#3634;&#3619;&#3594;&#3656;&#3623;&#3618;&#3615;&#3639;&#3657;&#3609;&#3588;&#3639;&#3609;&#3594;&#3637;&#3614;.pptx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slide" Target="slide1.xml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microsoft.com/office/2007/relationships/hdphoto" Target="../media/hdphoto4.wdp"/><Relationship Id="rId9" Type="http://schemas.openxmlformats.org/officeDocument/2006/relationships/image" Target="../media/image24.png"/><Relationship Id="rId1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7.wdp"/><Relationship Id="rId7" Type="http://schemas.openxmlformats.org/officeDocument/2006/relationships/image" Target="../media/image30.png"/><Relationship Id="rId12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11" Type="http://schemas.openxmlformats.org/officeDocument/2006/relationships/slide" Target="slide1.xml"/><Relationship Id="rId5" Type="http://schemas.openxmlformats.org/officeDocument/2006/relationships/image" Target="../media/image29.png"/><Relationship Id="rId10" Type="http://schemas.openxmlformats.org/officeDocument/2006/relationships/image" Target="../media/image4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microsoft.com/office/2007/relationships/hdphoto" Target="../media/hdphoto2.wdp"/><Relationship Id="rId9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2.wdp"/><Relationship Id="rId7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3.wdp"/><Relationship Id="rId10" Type="http://schemas.openxmlformats.org/officeDocument/2006/relationships/image" Target="../media/image8.png"/><Relationship Id="rId4" Type="http://schemas.openxmlformats.org/officeDocument/2006/relationships/image" Target="../media/image15.png"/><Relationship Id="rId9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24"/>
          <p:cNvSpPr txBox="1"/>
          <p:nvPr/>
        </p:nvSpPr>
        <p:spPr>
          <a:xfrm>
            <a:off x="2274995" y="6237312"/>
            <a:ext cx="4628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บริษัท อักษรเจริญทัศน์ </a:t>
            </a:r>
            <a:r>
              <a:rPr lang="th-TH" sz="1200" dirty="0" err="1">
                <a:latin typeface="TH Sarabun New" pitchFamily="34" charset="-34"/>
                <a:cs typeface="TH Sarabun New" pitchFamily="34" charset="-34"/>
              </a:rPr>
              <a:t>อจท</a:t>
            </a:r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. จำกัด : 142 ถนนตะนาว เขตพระนคร กรุงเทพฯ 10200</a:t>
            </a:r>
          </a:p>
          <a:p>
            <a:pPr lvl="0" algn="ctr"/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Aksorn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CharoenTat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ACT.Co.,Ltd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: 142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Tanao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Rd.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Pranakorn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Bangkok 10200 Thailand</a:t>
            </a:r>
          </a:p>
          <a:p>
            <a:pPr lvl="0" algn="ctr"/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โทรศัพท์ : 02 622 2999  โทรสาร : 02 622 1311-8  </a:t>
            </a:r>
            <a:r>
              <a:rPr lang="en-US" sz="1200" dirty="0">
                <a:solidFill>
                  <a:srgbClr val="F7941D"/>
                </a:solidFill>
                <a:latin typeface="TH Sarabun New" pitchFamily="34" charset="-34"/>
                <a:cs typeface="TH Sarabun New" pitchFamily="34" charset="-34"/>
              </a:rPr>
              <a:t>webmaster@aksorn.com / www.aksorn.com </a:t>
            </a:r>
          </a:p>
        </p:txBody>
      </p:sp>
      <p:grpSp>
        <p:nvGrpSpPr>
          <p:cNvPr id="35" name="กลุ่ม 13"/>
          <p:cNvGrpSpPr/>
          <p:nvPr/>
        </p:nvGrpSpPr>
        <p:grpSpPr>
          <a:xfrm>
            <a:off x="-252538" y="0"/>
            <a:ext cx="9396538" cy="1287428"/>
            <a:chOff x="-252538" y="0"/>
            <a:chExt cx="9396538" cy="1287428"/>
          </a:xfrm>
        </p:grpSpPr>
        <p:grpSp>
          <p:nvGrpSpPr>
            <p:cNvPr id="41" name="กลุ่ม 5"/>
            <p:cNvGrpSpPr/>
            <p:nvPr/>
          </p:nvGrpSpPr>
          <p:grpSpPr>
            <a:xfrm>
              <a:off x="0" y="0"/>
              <a:ext cx="9144000" cy="1287428"/>
              <a:chOff x="0" y="0"/>
              <a:chExt cx="9144000" cy="1287428"/>
            </a:xfrm>
          </p:grpSpPr>
          <p:sp>
            <p:nvSpPr>
              <p:cNvPr id="46" name="สี่เหลี่ยมผืนผ้า 17"/>
              <p:cNvSpPr/>
              <p:nvPr/>
            </p:nvSpPr>
            <p:spPr>
              <a:xfrm>
                <a:off x="0" y="0"/>
                <a:ext cx="9144000" cy="12313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  <a:prstDash val="solid"/>
              </a:ln>
              <a:effectLst>
                <a:outerShdw dir="16200000" algn="tl">
                  <a:srgbClr val="000000">
                    <a:alpha val="40000"/>
                  </a:srgbClr>
                </a:outerShdw>
              </a:effectLst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th-TH" sz="2800" b="0" i="0" u="none" strike="noStrike" kern="1200" cap="none" spc="0" baseline="0">
                  <a:solidFill>
                    <a:srgbClr val="FFFFFF"/>
                  </a:solidFill>
                  <a:uFillTx/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0" name="สี่เหลี่ยมผืนผ้า 18"/>
              <p:cNvSpPr/>
              <p:nvPr/>
            </p:nvSpPr>
            <p:spPr>
              <a:xfrm>
                <a:off x="0" y="134755"/>
                <a:ext cx="9144000" cy="826727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th-TH" sz="2800" b="0" i="0" u="none" strike="noStrike" kern="1200" cap="none" spc="0" baseline="0">
                  <a:solidFill>
                    <a:srgbClr val="FFFFFF"/>
                  </a:solidFill>
                  <a:uFillTx/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1" name="Rectangle 10"/>
              <p:cNvSpPr/>
              <p:nvPr/>
            </p:nvSpPr>
            <p:spPr>
              <a:xfrm>
                <a:off x="5929322" y="571480"/>
                <a:ext cx="3035166" cy="225484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marL="0" marR="0" lvl="0" indent="457200" algn="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th-TH" sz="3000" b="1" i="0" u="none" strike="noStrike" kern="1200" cap="none" spc="0" baseline="0" dirty="0">
                    <a:solidFill>
                      <a:srgbClr val="FFFFFF"/>
                    </a:solidFill>
                    <a:uFillTx/>
                    <a:latin typeface="TH Sarabun New" pitchFamily="34" charset="-34"/>
                    <a:cs typeface="TH Sarabun New" pitchFamily="34" charset="-34"/>
                  </a:rPr>
                  <a:t>ชั้นมัธยมศึกษาปีที่</a:t>
                </a:r>
                <a:r>
                  <a:rPr lang="th-TH" sz="3000" b="1" i="0" u="none" strike="noStrike" kern="1200" cap="none" spc="0" dirty="0">
                    <a:solidFill>
                      <a:srgbClr val="FFFFFF"/>
                    </a:solidFill>
                    <a:uFillTx/>
                    <a:latin typeface="TH Sarabun New" pitchFamily="34" charset="-34"/>
                    <a:cs typeface="TH Sarabun New" pitchFamily="34" charset="-34"/>
                  </a:rPr>
                  <a:t> ๓</a:t>
                </a:r>
                <a:endParaRPr lang="en-US" sz="3000" b="1" i="0" u="none" strike="noStrike" kern="1200" cap="none" spc="0" baseline="0" dirty="0">
                  <a:solidFill>
                    <a:srgbClr val="FFFFFF"/>
                  </a:solidFill>
                  <a:uFillTx/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2" name="Rectangle 5"/>
              <p:cNvSpPr/>
              <p:nvPr/>
            </p:nvSpPr>
            <p:spPr>
              <a:xfrm>
                <a:off x="3424791" y="135889"/>
                <a:ext cx="5539698" cy="714384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indent="457200" algn="r" eaLnBrk="0" hangingPunct="0"/>
                <a:r>
                  <a:rPr lang="th-TH" sz="3600" b="1" dirty="0">
                    <a:solidFill>
                      <a:schemeClr val="bg1"/>
                    </a:solidFill>
                    <a:latin typeface="TH Sarabun New" pitchFamily="34" charset="-34"/>
                    <a:cs typeface="TH Sarabun New" pitchFamily="34" charset="-34"/>
                    <a:sym typeface="TH Sarabun New Bold"/>
                  </a:rPr>
                  <a:t>สุขศึกษา</a:t>
                </a:r>
                <a:endParaRPr lang="en-US" sz="3600" b="1" dirty="0">
                  <a:solidFill>
                    <a:srgbClr val="FFC000"/>
                  </a:solidFill>
                  <a:latin typeface="TH Sarabun New" pitchFamily="34" charset="-34"/>
                  <a:cs typeface="TH Sarabun New" pitchFamily="34" charset="-34"/>
                  <a:sym typeface="TH Sarabun New Bold"/>
                </a:endParaRPr>
              </a:p>
            </p:txBody>
          </p:sp>
          <p:sp>
            <p:nvSpPr>
              <p:cNvPr id="53" name="Rectangle 19"/>
              <p:cNvSpPr/>
              <p:nvPr/>
            </p:nvSpPr>
            <p:spPr>
              <a:xfrm>
                <a:off x="4534969" y="1017516"/>
                <a:ext cx="4388827" cy="269912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indent="457200" algn="r" eaLnBrk="0" hangingPunct="0"/>
                <a:r>
                  <a:rPr lang="th-TH" sz="1600" b="1" dirty="0">
                    <a:solidFill>
                      <a:schemeClr val="accent1">
                        <a:lumMod val="75000"/>
                      </a:schemeClr>
                    </a:solidFill>
                    <a:latin typeface="TH Sarabun New" pitchFamily="34" charset="-34"/>
                    <a:cs typeface="TH Sarabun New" pitchFamily="34" charset="-34"/>
                    <a:sym typeface="TH Sarabun New Bold"/>
                  </a:rPr>
                  <a:t>กลุ่มสาระการเรียนรู้สุขศึกษาและพลศึกษา</a:t>
                </a:r>
                <a:endParaRPr lang="en-US" sz="1600" b="1" dirty="0">
                  <a:solidFill>
                    <a:schemeClr val="accent1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  <a:sym typeface="TH Sarabun New Bold"/>
                </a:endParaRPr>
              </a:p>
            </p:txBody>
          </p:sp>
        </p:grpSp>
        <p:sp>
          <p:nvSpPr>
            <p:cNvPr id="42" name="มนมุมสี่เหลี่ยมผืนผ้าด้านทแยงมุม 14"/>
            <p:cNvSpPr/>
            <p:nvPr/>
          </p:nvSpPr>
          <p:spPr>
            <a:xfrm>
              <a:off x="-252538" y="0"/>
              <a:ext cx="2304260" cy="63880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39573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2 0 f31"/>
                <a:gd name="f34" fmla="+- f21 0 f32"/>
                <a:gd name="f35" fmla="*/ f31 29289 1"/>
                <a:gd name="f36" fmla="*/ f32 29289 1"/>
                <a:gd name="f37" fmla="*/ f31 f18 1"/>
                <a:gd name="f38" fmla="*/ f32 f18 1"/>
                <a:gd name="f39" fmla="*/ f35 1 100000"/>
                <a:gd name="f40" fmla="*/ f36 1 100000"/>
                <a:gd name="f41" fmla="*/ f34 f18 1"/>
                <a:gd name="f42" fmla="*/ f33 f18 1"/>
                <a:gd name="f43" fmla="+- f39 0 f40"/>
                <a:gd name="f44" fmla="?: f43 f39 f40"/>
                <a:gd name="f45" fmla="+- f21 0 f44"/>
                <a:gd name="f46" fmla="+- f22 0 f44"/>
                <a:gd name="f47" fmla="*/ f44 f18 1"/>
                <a:gd name="f48" fmla="*/ f45 f18 1"/>
                <a:gd name="f49" fmla="*/ f4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47" r="f48" b="f49"/>
              <a:pathLst>
                <a:path>
                  <a:moveTo>
                    <a:pt x="f37" y="f23"/>
                  </a:moveTo>
                  <a:lnTo>
                    <a:pt x="f41" y="f23"/>
                  </a:lnTo>
                  <a:arcTo wR="f38" hR="f38" stAng="f2" swAng="f1"/>
                  <a:lnTo>
                    <a:pt x="f26" y="f42"/>
                  </a:lnTo>
                  <a:arcTo wR="f37" hR="f37" stAng="f6" swAng="f1"/>
                  <a:lnTo>
                    <a:pt x="f38" y="f27"/>
                  </a:lnTo>
                  <a:arcTo wR="f38" hR="f38" stAng="f1" swAng="f1"/>
                  <a:lnTo>
                    <a:pt x="f23" y="f37"/>
                  </a:lnTo>
                  <a:arcTo wR="f37" hR="f37" stAng="f0" swAng="f1"/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  <a:effectLst/>
          </p:spPr>
          <p:txBody>
            <a:bodyPr vert="horz" wrap="square" lIns="91440" tIns="45720" rIns="91440" bIns="45720" anchor="ctr" anchorCtr="0" compatLnSpc="1"/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400" b="1" i="0" u="none" strike="noStrike" kern="1200" cap="none" spc="0" baseline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43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294052" y="159160"/>
              <a:ext cx="1311414" cy="3826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Group 18"/>
          <p:cNvGrpSpPr/>
          <p:nvPr/>
        </p:nvGrpSpPr>
        <p:grpSpPr>
          <a:xfrm>
            <a:off x="0" y="6165304"/>
            <a:ext cx="9144000" cy="71367"/>
            <a:chOff x="0" y="6165304"/>
            <a:chExt cx="9144000" cy="7136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6165304"/>
              <a:ext cx="91439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6213478"/>
              <a:ext cx="9144000" cy="23193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Picture 3" descr="C:\Users\FL4_Sirirat-Lon\Desktop\Picture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749147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" descr="C:\Users\FL4_Sirirat-Lon\Desktop\Picture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10814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C:\Users\FL4_Sirirat-Lon\Desktop\Picture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46818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3" descr="C:\Users\FL4_Sirirat-Lon\Desktop\Picture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82822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3" descr="C:\Users\FL4_Sirirat-Lon\Desktop\Picture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18826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3" descr="C:\Users\FL4_Sirirat-Lon\Desktop\Picture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54830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3" descr="C:\Users\FL4_Sirirat-Lon\Desktop\Picture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90834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3" descr="C:\Users\FL4_Sirirat-Lon\Desktop\Picture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426838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Box 24">
            <a:hlinkClick r:id="rId4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1932415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๑_หลักสูตรวิชาสุขศึกษา</a:t>
            </a:r>
          </a:p>
        </p:txBody>
      </p:sp>
      <p:sp>
        <p:nvSpPr>
          <p:cNvPr id="74" name="TextBox 24">
            <a:hlinkClick r:id="rId5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2273094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๒_แผนการจัดการเรียนรู้</a:t>
            </a:r>
          </a:p>
        </p:txBody>
      </p:sp>
      <p:sp>
        <p:nvSpPr>
          <p:cNvPr id="75" name="TextBox 24">
            <a:hlinkClick r:id="rId6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2644535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๓_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PowerPoint_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ประกอบการสอน</a:t>
            </a:r>
          </a:p>
        </p:txBody>
      </p:sp>
      <p:sp>
        <p:nvSpPr>
          <p:cNvPr id="76" name="TextBox 24">
            <a:hlinkClick r:id="rId7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2986105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๔_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Clip</a:t>
            </a:r>
            <a:endParaRPr lang="th-TH" sz="16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77" name="TextBox 24">
            <a:hlinkClick r:id="rId8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3348311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๕_ใบงาน_เฉลย</a:t>
            </a:r>
          </a:p>
        </p:txBody>
      </p:sp>
      <p:sp>
        <p:nvSpPr>
          <p:cNvPr id="78" name="TextBox 24">
            <a:hlinkClick r:id="rId9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3710517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๖_ข้อสอบประจำหน่วย_เฉลย</a:t>
            </a:r>
          </a:p>
        </p:txBody>
      </p:sp>
      <p:sp>
        <p:nvSpPr>
          <p:cNvPr id="79" name="TextBox 24">
            <a:hlinkClick r:id="rId10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4072723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๗_ข้อสอบเฉลย</a:t>
            </a:r>
          </a:p>
        </p:txBody>
      </p:sp>
      <p:sp>
        <p:nvSpPr>
          <p:cNvPr id="80" name="TextBox 24">
            <a:hlinkClick r:id="rId11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4434929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๘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ข้อสอบ 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O-NET_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เฉลย</a:t>
            </a:r>
          </a:p>
        </p:txBody>
      </p:sp>
      <p:pic>
        <p:nvPicPr>
          <p:cNvPr id="45" name="Picture 2" descr="C:\Users\TSM3-A_Taksaporn\Desktop\pic สุข-ม.1.jp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5658" b="10613"/>
          <a:stretch/>
        </p:blipFill>
        <p:spPr bwMode="auto">
          <a:xfrm>
            <a:off x="2463046" y="1988840"/>
            <a:ext cx="6429434" cy="3997159"/>
          </a:xfrm>
          <a:prstGeom prst="roundRect">
            <a:avLst>
              <a:gd name="adj" fmla="val 532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0" name="สี่เหลี่ยมผืนผ้า 28"/>
          <p:cNvSpPr/>
          <p:nvPr/>
        </p:nvSpPr>
        <p:spPr>
          <a:xfrm>
            <a:off x="0" y="1268760"/>
            <a:ext cx="1706920" cy="298588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00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9" name="สี่เหลี่ยมผืนผ้า 29">
            <a:hlinkClick r:id="rId14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2849920" y="1268760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๒</a:t>
            </a:r>
          </a:p>
        </p:txBody>
      </p:sp>
      <p:sp>
        <p:nvSpPr>
          <p:cNvPr id="62" name="สี่เหลี่ยมผืนผ้า 30">
            <a:hlinkClick r:id="rId15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3992920" y="1268760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๓</a:t>
            </a:r>
          </a:p>
        </p:txBody>
      </p:sp>
      <p:sp>
        <p:nvSpPr>
          <p:cNvPr id="63" name="สี่เหลี่ยมผืนผ้า 31">
            <a:hlinkClick r:id="rId16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5135920" y="1268760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๔</a:t>
            </a:r>
          </a:p>
        </p:txBody>
      </p:sp>
      <p:sp>
        <p:nvSpPr>
          <p:cNvPr id="64" name="สี่เหลี่ยมผืนผ้า 32">
            <a:hlinkClick r:id="rId17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6278920" y="1268760"/>
            <a:ext cx="1148316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๕</a:t>
            </a:r>
          </a:p>
        </p:txBody>
      </p:sp>
      <p:sp>
        <p:nvSpPr>
          <p:cNvPr id="65" name="สี่เหลี่ยมผืนผ้า 33"/>
          <p:cNvSpPr/>
          <p:nvPr/>
        </p:nvSpPr>
        <p:spPr>
          <a:xfrm>
            <a:off x="7427236" y="1268760"/>
            <a:ext cx="1716763" cy="29331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00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6" name="สี่เหลี่ยมผืนผ้า 29">
            <a:hlinkClick r:id="rId18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1706920" y="1268760"/>
            <a:ext cx="1143000" cy="298588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๑</a:t>
            </a:r>
          </a:p>
        </p:txBody>
      </p:sp>
      <p:sp>
        <p:nvSpPr>
          <p:cNvPr id="67" name="สี่เหลี่ยมผืนผ้า 28"/>
          <p:cNvSpPr/>
          <p:nvPr/>
        </p:nvSpPr>
        <p:spPr>
          <a:xfrm>
            <a:off x="0" y="1571591"/>
            <a:ext cx="1706920" cy="29331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00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1" name="สี่เหลี่ยมผืนผ้า 29">
            <a:hlinkClick r:id="rId19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2849920" y="1566313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๗</a:t>
            </a:r>
          </a:p>
        </p:txBody>
      </p:sp>
      <p:sp>
        <p:nvSpPr>
          <p:cNvPr id="82" name="สี่เหลี่ยมผืนผ้า 30">
            <a:hlinkClick r:id="rId20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3992920" y="1566313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๘</a:t>
            </a:r>
          </a:p>
        </p:txBody>
      </p:sp>
      <p:sp>
        <p:nvSpPr>
          <p:cNvPr id="83" name="สี่เหลี่ยมผืนผ้า 31">
            <a:hlinkClick r:id="rId21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5135920" y="1566313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๙</a:t>
            </a:r>
          </a:p>
        </p:txBody>
      </p:sp>
      <p:sp>
        <p:nvSpPr>
          <p:cNvPr id="84" name="สี่เหลี่ยมผืนผ้า 32">
            <a:hlinkClick r:id="rId22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6278920" y="1566313"/>
            <a:ext cx="1148316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๑๐</a:t>
            </a:r>
          </a:p>
        </p:txBody>
      </p:sp>
      <p:sp>
        <p:nvSpPr>
          <p:cNvPr id="85" name="สี่เหลี่ยมผืนผ้า 33"/>
          <p:cNvSpPr/>
          <p:nvPr/>
        </p:nvSpPr>
        <p:spPr>
          <a:xfrm>
            <a:off x="7427236" y="1566313"/>
            <a:ext cx="1716763" cy="29331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00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6" name="สี่เหลี่ยมผืนผ้า 29">
            <a:hlinkClick r:id="rId23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1706920" y="1571591"/>
            <a:ext cx="1143000" cy="293310"/>
          </a:xfrm>
          <a:prstGeom prst="rect">
            <a:avLst/>
          </a:prstGeom>
          <a:solidFill>
            <a:schemeClr val="accent3"/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๖</a:t>
            </a:r>
          </a:p>
        </p:txBody>
      </p:sp>
      <p:pic>
        <p:nvPicPr>
          <p:cNvPr id="88" name="Picture 3" descr="C:\Users\FL4_Sirirat-Lon\Desktop\Picture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462842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TextBox 24">
            <a:hlinkClick r:id="rId24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4794969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๙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การวัดและประเมินผล</a:t>
            </a:r>
          </a:p>
        </p:txBody>
      </p:sp>
      <p:pic>
        <p:nvPicPr>
          <p:cNvPr id="55" name="Picture 3" descr="C:\Users\FL4_Sirirat-Lon\Desktop\Picture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498846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24">
            <a:hlinkClick r:id="rId25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5155009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๑๐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เสริมสาระ</a:t>
            </a:r>
          </a:p>
        </p:txBody>
      </p:sp>
      <p:pic>
        <p:nvPicPr>
          <p:cNvPr id="57" name="Picture 3" descr="C:\Users\FL4_Sirirat-Lon\Desktop\Picture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534850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24">
            <a:hlinkClick r:id="rId26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5515049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๑๑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สื่อเสริมการเรียนรู้</a:t>
            </a:r>
          </a:p>
        </p:txBody>
      </p:sp>
    </p:spTree>
    <p:extLst>
      <p:ext uri="{BB962C8B-B14F-4D97-AF65-F5344CB8AC3E}">
        <p14:creationId xmlns:p14="http://schemas.microsoft.com/office/powerpoint/2010/main" val="2161758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9660" y="546558"/>
            <a:ext cx="9155029" cy="866218"/>
            <a:chOff x="-19660" y="546558"/>
            <a:chExt cx="9155029" cy="1154250"/>
          </a:xfrm>
        </p:grpSpPr>
        <p:sp>
          <p:nvSpPr>
            <p:cNvPr id="17" name="Pentagon 2"/>
            <p:cNvSpPr/>
            <p:nvPr/>
          </p:nvSpPr>
          <p:spPr>
            <a:xfrm rot="5400000">
              <a:off x="4023440" y="-3411122"/>
              <a:ext cx="1068830" cy="9155029"/>
            </a:xfrm>
            <a:custGeom>
              <a:avLst/>
              <a:gdLst>
                <a:gd name="connsiteX0" fmla="*/ 0 w 2914224"/>
                <a:gd name="connsiteY0" fmla="*/ 0 h 2736304"/>
                <a:gd name="connsiteX1" fmla="*/ 1546072 w 2914224"/>
                <a:gd name="connsiteY1" fmla="*/ 0 h 2736304"/>
                <a:gd name="connsiteX2" fmla="*/ 2914224 w 2914224"/>
                <a:gd name="connsiteY2" fmla="*/ 1368152 h 2736304"/>
                <a:gd name="connsiteX3" fmla="*/ 1546072 w 2914224"/>
                <a:gd name="connsiteY3" fmla="*/ 2736304 h 2736304"/>
                <a:gd name="connsiteX4" fmla="*/ 0 w 2914224"/>
                <a:gd name="connsiteY4" fmla="*/ 2736304 h 2736304"/>
                <a:gd name="connsiteX5" fmla="*/ 0 w 2914224"/>
                <a:gd name="connsiteY5" fmla="*/ 0 h 2736304"/>
                <a:gd name="connsiteX0" fmla="*/ 0 w 2094826"/>
                <a:gd name="connsiteY0" fmla="*/ 0 h 2736304"/>
                <a:gd name="connsiteX1" fmla="*/ 1546072 w 2094826"/>
                <a:gd name="connsiteY1" fmla="*/ 0 h 2736304"/>
                <a:gd name="connsiteX2" fmla="*/ 2094826 w 2094826"/>
                <a:gd name="connsiteY2" fmla="*/ 1391903 h 2736304"/>
                <a:gd name="connsiteX3" fmla="*/ 1546072 w 2094826"/>
                <a:gd name="connsiteY3" fmla="*/ 2736304 h 2736304"/>
                <a:gd name="connsiteX4" fmla="*/ 0 w 2094826"/>
                <a:gd name="connsiteY4" fmla="*/ 2736304 h 2736304"/>
                <a:gd name="connsiteX5" fmla="*/ 0 w 2094826"/>
                <a:gd name="connsiteY5" fmla="*/ 0 h 2736304"/>
                <a:gd name="connsiteX0" fmla="*/ 0 w 1952323"/>
                <a:gd name="connsiteY0" fmla="*/ 0 h 2736304"/>
                <a:gd name="connsiteX1" fmla="*/ 1546072 w 1952323"/>
                <a:gd name="connsiteY1" fmla="*/ 0 h 2736304"/>
                <a:gd name="connsiteX2" fmla="*/ 1952323 w 1952323"/>
                <a:gd name="connsiteY2" fmla="*/ 1384795 h 2736304"/>
                <a:gd name="connsiteX3" fmla="*/ 1546072 w 1952323"/>
                <a:gd name="connsiteY3" fmla="*/ 2736304 h 2736304"/>
                <a:gd name="connsiteX4" fmla="*/ 0 w 1952323"/>
                <a:gd name="connsiteY4" fmla="*/ 2736304 h 2736304"/>
                <a:gd name="connsiteX5" fmla="*/ 0 w 1952323"/>
                <a:gd name="connsiteY5" fmla="*/ 0 h 2736304"/>
                <a:gd name="connsiteX0" fmla="*/ 0 w 1952323"/>
                <a:gd name="connsiteY0" fmla="*/ 0 h 2739859"/>
                <a:gd name="connsiteX1" fmla="*/ 1546072 w 1952323"/>
                <a:gd name="connsiteY1" fmla="*/ 0 h 2739859"/>
                <a:gd name="connsiteX2" fmla="*/ 1952323 w 1952323"/>
                <a:gd name="connsiteY2" fmla="*/ 1384795 h 2739859"/>
                <a:gd name="connsiteX3" fmla="*/ 1082936 w 1952323"/>
                <a:gd name="connsiteY3" fmla="*/ 2739859 h 2739859"/>
                <a:gd name="connsiteX4" fmla="*/ 0 w 1952323"/>
                <a:gd name="connsiteY4" fmla="*/ 2736304 h 2739859"/>
                <a:gd name="connsiteX5" fmla="*/ 0 w 1952323"/>
                <a:gd name="connsiteY5" fmla="*/ 0 h 2739859"/>
                <a:gd name="connsiteX0" fmla="*/ 0 w 1952323"/>
                <a:gd name="connsiteY0" fmla="*/ 0 h 2739859"/>
                <a:gd name="connsiteX1" fmla="*/ 1225438 w 1952323"/>
                <a:gd name="connsiteY1" fmla="*/ 0 h 2739859"/>
                <a:gd name="connsiteX2" fmla="*/ 1952323 w 1952323"/>
                <a:gd name="connsiteY2" fmla="*/ 1384795 h 2739859"/>
                <a:gd name="connsiteX3" fmla="*/ 1082936 w 1952323"/>
                <a:gd name="connsiteY3" fmla="*/ 2739859 h 2739859"/>
                <a:gd name="connsiteX4" fmla="*/ 0 w 1952323"/>
                <a:gd name="connsiteY4" fmla="*/ 2736304 h 2739859"/>
                <a:gd name="connsiteX5" fmla="*/ 0 w 1952323"/>
                <a:gd name="connsiteY5" fmla="*/ 0 h 2739859"/>
                <a:gd name="connsiteX0" fmla="*/ 0 w 1667315"/>
                <a:gd name="connsiteY0" fmla="*/ 0 h 2739859"/>
                <a:gd name="connsiteX1" fmla="*/ 1225438 w 1667315"/>
                <a:gd name="connsiteY1" fmla="*/ 0 h 2739859"/>
                <a:gd name="connsiteX2" fmla="*/ 1667315 w 1667315"/>
                <a:gd name="connsiteY2" fmla="*/ 1384795 h 2739859"/>
                <a:gd name="connsiteX3" fmla="*/ 1082936 w 1667315"/>
                <a:gd name="connsiteY3" fmla="*/ 2739859 h 2739859"/>
                <a:gd name="connsiteX4" fmla="*/ 0 w 1667315"/>
                <a:gd name="connsiteY4" fmla="*/ 2736304 h 2739859"/>
                <a:gd name="connsiteX5" fmla="*/ 0 w 1667315"/>
                <a:gd name="connsiteY5" fmla="*/ 0 h 2739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7315" h="2739859">
                  <a:moveTo>
                    <a:pt x="0" y="0"/>
                  </a:moveTo>
                  <a:lnTo>
                    <a:pt x="1225438" y="0"/>
                  </a:lnTo>
                  <a:lnTo>
                    <a:pt x="1667315" y="1384795"/>
                  </a:lnTo>
                  <a:lnTo>
                    <a:pt x="1082936" y="2739859"/>
                  </a:lnTo>
                  <a:lnTo>
                    <a:pt x="0" y="2736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" name="Pentagon 2"/>
            <p:cNvSpPr/>
            <p:nvPr/>
          </p:nvSpPr>
          <p:spPr>
            <a:xfrm rot="5400000">
              <a:off x="4023440" y="-3496542"/>
              <a:ext cx="1068830" cy="9155029"/>
            </a:xfrm>
            <a:custGeom>
              <a:avLst/>
              <a:gdLst>
                <a:gd name="connsiteX0" fmla="*/ 0 w 2914224"/>
                <a:gd name="connsiteY0" fmla="*/ 0 h 2736304"/>
                <a:gd name="connsiteX1" fmla="*/ 1546072 w 2914224"/>
                <a:gd name="connsiteY1" fmla="*/ 0 h 2736304"/>
                <a:gd name="connsiteX2" fmla="*/ 2914224 w 2914224"/>
                <a:gd name="connsiteY2" fmla="*/ 1368152 h 2736304"/>
                <a:gd name="connsiteX3" fmla="*/ 1546072 w 2914224"/>
                <a:gd name="connsiteY3" fmla="*/ 2736304 h 2736304"/>
                <a:gd name="connsiteX4" fmla="*/ 0 w 2914224"/>
                <a:gd name="connsiteY4" fmla="*/ 2736304 h 2736304"/>
                <a:gd name="connsiteX5" fmla="*/ 0 w 2914224"/>
                <a:gd name="connsiteY5" fmla="*/ 0 h 2736304"/>
                <a:gd name="connsiteX0" fmla="*/ 0 w 2094826"/>
                <a:gd name="connsiteY0" fmla="*/ 0 h 2736304"/>
                <a:gd name="connsiteX1" fmla="*/ 1546072 w 2094826"/>
                <a:gd name="connsiteY1" fmla="*/ 0 h 2736304"/>
                <a:gd name="connsiteX2" fmla="*/ 2094826 w 2094826"/>
                <a:gd name="connsiteY2" fmla="*/ 1391903 h 2736304"/>
                <a:gd name="connsiteX3" fmla="*/ 1546072 w 2094826"/>
                <a:gd name="connsiteY3" fmla="*/ 2736304 h 2736304"/>
                <a:gd name="connsiteX4" fmla="*/ 0 w 2094826"/>
                <a:gd name="connsiteY4" fmla="*/ 2736304 h 2736304"/>
                <a:gd name="connsiteX5" fmla="*/ 0 w 2094826"/>
                <a:gd name="connsiteY5" fmla="*/ 0 h 2736304"/>
                <a:gd name="connsiteX0" fmla="*/ 0 w 1952323"/>
                <a:gd name="connsiteY0" fmla="*/ 0 h 2736304"/>
                <a:gd name="connsiteX1" fmla="*/ 1546072 w 1952323"/>
                <a:gd name="connsiteY1" fmla="*/ 0 h 2736304"/>
                <a:gd name="connsiteX2" fmla="*/ 1952323 w 1952323"/>
                <a:gd name="connsiteY2" fmla="*/ 1384795 h 2736304"/>
                <a:gd name="connsiteX3" fmla="*/ 1546072 w 1952323"/>
                <a:gd name="connsiteY3" fmla="*/ 2736304 h 2736304"/>
                <a:gd name="connsiteX4" fmla="*/ 0 w 1952323"/>
                <a:gd name="connsiteY4" fmla="*/ 2736304 h 2736304"/>
                <a:gd name="connsiteX5" fmla="*/ 0 w 1952323"/>
                <a:gd name="connsiteY5" fmla="*/ 0 h 2736304"/>
                <a:gd name="connsiteX0" fmla="*/ 0 w 1952323"/>
                <a:gd name="connsiteY0" fmla="*/ 0 h 2739859"/>
                <a:gd name="connsiteX1" fmla="*/ 1546072 w 1952323"/>
                <a:gd name="connsiteY1" fmla="*/ 0 h 2739859"/>
                <a:gd name="connsiteX2" fmla="*/ 1952323 w 1952323"/>
                <a:gd name="connsiteY2" fmla="*/ 1384795 h 2739859"/>
                <a:gd name="connsiteX3" fmla="*/ 1082936 w 1952323"/>
                <a:gd name="connsiteY3" fmla="*/ 2739859 h 2739859"/>
                <a:gd name="connsiteX4" fmla="*/ 0 w 1952323"/>
                <a:gd name="connsiteY4" fmla="*/ 2736304 h 2739859"/>
                <a:gd name="connsiteX5" fmla="*/ 0 w 1952323"/>
                <a:gd name="connsiteY5" fmla="*/ 0 h 2739859"/>
                <a:gd name="connsiteX0" fmla="*/ 0 w 1952323"/>
                <a:gd name="connsiteY0" fmla="*/ 0 h 2739859"/>
                <a:gd name="connsiteX1" fmla="*/ 1225438 w 1952323"/>
                <a:gd name="connsiteY1" fmla="*/ 0 h 2739859"/>
                <a:gd name="connsiteX2" fmla="*/ 1952323 w 1952323"/>
                <a:gd name="connsiteY2" fmla="*/ 1384795 h 2739859"/>
                <a:gd name="connsiteX3" fmla="*/ 1082936 w 1952323"/>
                <a:gd name="connsiteY3" fmla="*/ 2739859 h 2739859"/>
                <a:gd name="connsiteX4" fmla="*/ 0 w 1952323"/>
                <a:gd name="connsiteY4" fmla="*/ 2736304 h 2739859"/>
                <a:gd name="connsiteX5" fmla="*/ 0 w 1952323"/>
                <a:gd name="connsiteY5" fmla="*/ 0 h 2739859"/>
                <a:gd name="connsiteX0" fmla="*/ 0 w 1667315"/>
                <a:gd name="connsiteY0" fmla="*/ 0 h 2739859"/>
                <a:gd name="connsiteX1" fmla="*/ 1225438 w 1667315"/>
                <a:gd name="connsiteY1" fmla="*/ 0 h 2739859"/>
                <a:gd name="connsiteX2" fmla="*/ 1667315 w 1667315"/>
                <a:gd name="connsiteY2" fmla="*/ 1384795 h 2739859"/>
                <a:gd name="connsiteX3" fmla="*/ 1082936 w 1667315"/>
                <a:gd name="connsiteY3" fmla="*/ 2739859 h 2739859"/>
                <a:gd name="connsiteX4" fmla="*/ 0 w 1667315"/>
                <a:gd name="connsiteY4" fmla="*/ 2736304 h 2739859"/>
                <a:gd name="connsiteX5" fmla="*/ 0 w 1667315"/>
                <a:gd name="connsiteY5" fmla="*/ 0 h 2739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7315" h="2739859">
                  <a:moveTo>
                    <a:pt x="0" y="0"/>
                  </a:moveTo>
                  <a:lnTo>
                    <a:pt x="1225438" y="0"/>
                  </a:lnTo>
                  <a:lnTo>
                    <a:pt x="1667315" y="1384795"/>
                  </a:lnTo>
                  <a:lnTo>
                    <a:pt x="1082936" y="2739859"/>
                  </a:lnTo>
                  <a:lnTo>
                    <a:pt x="0" y="2736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sp>
        <p:nvSpPr>
          <p:cNvPr id="6" name="Round Same Side Corner Rectangle 5"/>
          <p:cNvSpPr/>
          <p:nvPr/>
        </p:nvSpPr>
        <p:spPr>
          <a:xfrm>
            <a:off x="971600" y="189074"/>
            <a:ext cx="8151440" cy="648072"/>
          </a:xfrm>
          <a:prstGeom prst="round2Same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" y="455355"/>
            <a:ext cx="827584" cy="6155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214" y="192933"/>
            <a:ext cx="8164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chemeClr val="accent3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โรคไม่ติดต่อที่เป็นสาเหตุของการเจ็บป่วยและการตายของคนไทย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48078" y="828001"/>
            <a:ext cx="1645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rgbClr val="7030A0"/>
                </a:solidFill>
                <a:latin typeface="TH Sarabun New" pitchFamily="34" charset="-34"/>
                <a:cs typeface="TH Sarabun New" pitchFamily="34" charset="-34"/>
              </a:rPr>
              <a:t>โรคเบาหวาน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51520" y="1484784"/>
            <a:ext cx="4932085" cy="1901966"/>
            <a:chOff x="251520" y="1484784"/>
            <a:chExt cx="4932085" cy="1901966"/>
          </a:xfrm>
        </p:grpSpPr>
        <p:sp>
          <p:nvSpPr>
            <p:cNvPr id="14" name="Rounded Rectangle 13"/>
            <p:cNvSpPr/>
            <p:nvPr/>
          </p:nvSpPr>
          <p:spPr>
            <a:xfrm>
              <a:off x="251520" y="1484784"/>
              <a:ext cx="4932085" cy="1901966"/>
            </a:xfrm>
            <a:prstGeom prst="roundRect">
              <a:avLst>
                <a:gd name="adj" fmla="val 7985"/>
              </a:avLst>
            </a:prstGeom>
            <a:no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80495" y="1509752"/>
              <a:ext cx="4746812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เมื่อรับประทานอาหารจำพวกแป้งเข้าไป จะถูกแปรสภาพเป็นน้ำตาล</a:t>
              </a:r>
            </a:p>
            <a:p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แล้วดูดซึมเข้าสู่กระแสเลือด โดยมีฮอร์โมน “อินซูลิน”  ผลิตจากตับ</a:t>
              </a:r>
            </a:p>
            <a:p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อ่อน ทำหน้าที่ควบคุมระดับน้ำตาลในเลือด ไม่ให้มีปริมาณมากเกินไป</a:t>
              </a:r>
            </a:p>
            <a:p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หากอินซูลินทำงานไม่เต็มประสิทธิภาพ ปริมาณน้ำตาลในเลือดสูงขึ้น</a:t>
              </a:r>
            </a:p>
            <a:p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และขับออกมาทางปัสสาวะ เรียกว่า </a:t>
              </a:r>
              <a:r>
                <a:rPr lang="th-TH" sz="2000" b="1" dirty="0">
                  <a:solidFill>
                    <a:schemeClr val="accent6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“โรคเบาหวาน”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368778">
              <a:off x="4250157" y="2650937"/>
              <a:ext cx="270327" cy="7356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6804248" y="1700808"/>
            <a:ext cx="680443" cy="442674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2000" b="1" dirty="0">
                <a:solidFill>
                  <a:schemeClr val="accent6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สาเหตุ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261" b="72953" l="26930" r="729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73" t="30205" r="27352" b="27636"/>
          <a:stretch/>
        </p:blipFill>
        <p:spPr>
          <a:xfrm>
            <a:off x="5210348" y="1916832"/>
            <a:ext cx="1449884" cy="188885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876256" y="2221295"/>
            <a:ext cx="2088232" cy="369332"/>
            <a:chOff x="6876256" y="2221295"/>
            <a:chExt cx="2088232" cy="369332"/>
          </a:xfrm>
        </p:grpSpPr>
        <p:sp>
          <p:nvSpPr>
            <p:cNvPr id="20" name="Rounded Rectangle 19"/>
            <p:cNvSpPr/>
            <p:nvPr/>
          </p:nvSpPr>
          <p:spPr>
            <a:xfrm>
              <a:off x="7966221" y="2221295"/>
              <a:ext cx="998267" cy="36933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73927" y="2221295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ความอ้วน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876256" y="2405961"/>
              <a:ext cx="1017957" cy="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876256" y="2757192"/>
            <a:ext cx="1803987" cy="393068"/>
            <a:chOff x="6876256" y="2757192"/>
            <a:chExt cx="1803987" cy="393068"/>
          </a:xfrm>
        </p:grpSpPr>
        <p:sp>
          <p:nvSpPr>
            <p:cNvPr id="30" name="Rounded Rectangle 29"/>
            <p:cNvSpPr/>
            <p:nvPr/>
          </p:nvSpPr>
          <p:spPr>
            <a:xfrm>
              <a:off x="7681976" y="2757192"/>
              <a:ext cx="998267" cy="36933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769017" y="2780928"/>
              <a:ext cx="7906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กรรมพันธุ์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6876256" y="2937994"/>
              <a:ext cx="744692" cy="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6444208" y="3346100"/>
            <a:ext cx="2232248" cy="380224"/>
            <a:chOff x="6444208" y="3346100"/>
            <a:chExt cx="2232248" cy="380224"/>
          </a:xfrm>
        </p:grpSpPr>
        <p:sp>
          <p:nvSpPr>
            <p:cNvPr id="33" name="Rounded Rectangle 32"/>
            <p:cNvSpPr/>
            <p:nvPr/>
          </p:nvSpPr>
          <p:spPr>
            <a:xfrm>
              <a:off x="7103416" y="3346100"/>
              <a:ext cx="1456202" cy="36933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111970" y="3356992"/>
              <a:ext cx="15644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ขาดการออกกำลังกาย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6444208" y="3541658"/>
              <a:ext cx="600676" cy="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850106" y="5455850"/>
            <a:ext cx="1354858" cy="1141302"/>
            <a:chOff x="850106" y="5455850"/>
            <a:chExt cx="1354858" cy="1141302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5455850"/>
              <a:ext cx="565361" cy="556527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850106" y="6012377"/>
              <a:ext cx="13548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ลดอาหารจำพวกแป้ง </a:t>
              </a:r>
            </a:p>
            <a:p>
              <a:pPr algn="ctr"/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น้ำตาล และไขมัน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438297" y="5467508"/>
            <a:ext cx="1064714" cy="1129844"/>
            <a:chOff x="2438297" y="5467508"/>
            <a:chExt cx="1064714" cy="1129844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918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3905" y="5467508"/>
              <a:ext cx="541951" cy="533210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2438297" y="6012577"/>
              <a:ext cx="10647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หลีกเลี่ยงผลไม้ที่</a:t>
              </a:r>
            </a:p>
            <a:p>
              <a:pPr algn="ctr"/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มีรสหวาน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995936" y="5496190"/>
            <a:ext cx="1181735" cy="863652"/>
            <a:chOff x="3995936" y="5496190"/>
            <a:chExt cx="1181735" cy="863652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6946" y="5496190"/>
              <a:ext cx="581818" cy="581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3995936" y="6021288"/>
              <a:ext cx="11817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หมั่นออกกำลังกาย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630691" y="5380730"/>
            <a:ext cx="1266693" cy="979112"/>
            <a:chOff x="5630691" y="5380730"/>
            <a:chExt cx="1266693" cy="979112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4597" y="5380730"/>
              <a:ext cx="655773" cy="697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5630691" y="6021288"/>
              <a:ext cx="12666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หลีกเลี่ยงการดื่มสุรา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217532" y="5396452"/>
            <a:ext cx="1418979" cy="954679"/>
            <a:chOff x="7217532" y="5396452"/>
            <a:chExt cx="1418979" cy="954679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1982" y="5396452"/>
              <a:ext cx="692938" cy="675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7217532" y="6012577"/>
              <a:ext cx="14189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ไม่ซื้อยารับประทานเอง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04638" y="3490382"/>
            <a:ext cx="5231458" cy="1522794"/>
            <a:chOff x="204638" y="3490382"/>
            <a:chExt cx="5231458" cy="1522794"/>
          </a:xfrm>
        </p:grpSpPr>
        <p:sp>
          <p:nvSpPr>
            <p:cNvPr id="41" name="Round Diagonal Corner Rectangle 40"/>
            <p:cNvSpPr/>
            <p:nvPr/>
          </p:nvSpPr>
          <p:spPr>
            <a:xfrm>
              <a:off x="204638" y="3805690"/>
              <a:ext cx="5160590" cy="1207486"/>
            </a:xfrm>
            <a:prstGeom prst="round2Diag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278702" y="3490382"/>
              <a:ext cx="682140" cy="442674"/>
            </a:xfrm>
            <a:prstGeom prst="roundRect">
              <a:avLst/>
            </a:prstGeom>
            <a:ln w="1905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th-TH" sz="2000" b="1" dirty="0">
                  <a:solidFill>
                    <a:schemeClr val="accent6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อาการ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04638" y="3908340"/>
              <a:ext cx="5231458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อาการของโรคเบาหวานที่พบได้บ่อยและเห็นได้ชัดเจน คือ ปัสสาวะบ่อยและปัสสาวะจำนวนมาก</a:t>
              </a:r>
            </a:p>
            <a:p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กระหายน้ำ ทำให้ต้องดื่มน้ำบ่อย ๆ กินจุ หิวบ่อยกว่าปกติ อ่อนเพลีย น้ำหนักลดลงอย่างรวดเร็ว</a:t>
              </a:r>
            </a:p>
            <a:p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เป็นแผลเรื้อรังรักษาหายยาก มีอาการคันตามผิวหนัง ตาพร่ามัว ชา หรือปวดแสบปวดร้อนตาม</a:t>
              </a:r>
            </a:p>
            <a:p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บริเวณปลายนิ้ว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779912" y="4895794"/>
            <a:ext cx="1585316" cy="442674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2000" b="1" dirty="0">
                <a:solidFill>
                  <a:schemeClr val="accent6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แนวทางการป้องกัน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5987548" y="3908340"/>
            <a:ext cx="2548193" cy="466056"/>
            <a:chOff x="5987548" y="3908340"/>
            <a:chExt cx="2548193" cy="466056"/>
          </a:xfrm>
        </p:grpSpPr>
        <p:grpSp>
          <p:nvGrpSpPr>
            <p:cNvPr id="23" name="Group 22"/>
            <p:cNvGrpSpPr/>
            <p:nvPr/>
          </p:nvGrpSpPr>
          <p:grpSpPr>
            <a:xfrm>
              <a:off x="5987548" y="4005064"/>
              <a:ext cx="2548193" cy="369332"/>
              <a:chOff x="5987548" y="4005064"/>
              <a:chExt cx="2548193" cy="369332"/>
            </a:xfrm>
          </p:grpSpPr>
          <p:sp>
            <p:nvSpPr>
              <p:cNvPr id="37" name="Rounded Rectangle 36"/>
              <p:cNvSpPr/>
              <p:nvPr/>
            </p:nvSpPr>
            <p:spPr>
              <a:xfrm>
                <a:off x="6637798" y="4005064"/>
                <a:ext cx="1750625" cy="36933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588224" y="4005064"/>
                <a:ext cx="19475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800" dirty="0">
                    <a:latin typeface="TH Sarabun New" pitchFamily="34" charset="-34"/>
                    <a:cs typeface="TH Sarabun New" pitchFamily="34" charset="-34"/>
                  </a:rPr>
                  <a:t>ตับอ่อนมีการทำงานผิดปกติ</a:t>
                </a: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5987548" y="4178563"/>
                <a:ext cx="600676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Straight Connector 57"/>
            <p:cNvCxnSpPr/>
            <p:nvPr/>
          </p:nvCxnSpPr>
          <p:spPr>
            <a:xfrm flipV="1">
              <a:off x="5987548" y="3908340"/>
              <a:ext cx="0" cy="270223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59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60" name="Picture 2" descr="K:\TSM 3-A\Logo Aksorn\Aksorn Charoen Tat_2.png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2" name="รูปภาพ 119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500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5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5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107504" y="1268760"/>
            <a:ext cx="3417810" cy="2554545"/>
          </a:xfrm>
          <a:prstGeom prst="roundRect">
            <a:avLst>
              <a:gd name="adj" fmla="val 7094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" name="Round Same Side Corner Rectangle 5"/>
          <p:cNvSpPr/>
          <p:nvPr/>
        </p:nvSpPr>
        <p:spPr>
          <a:xfrm>
            <a:off x="971600" y="189074"/>
            <a:ext cx="8151440" cy="648072"/>
          </a:xfrm>
          <a:prstGeom prst="round2Same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" y="455355"/>
            <a:ext cx="827584" cy="6155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213" y="192933"/>
            <a:ext cx="8209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solidFill>
                  <a:schemeClr val="accent3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โรคไม่ติดต่อที่เป็นสาเหตุของการเจ็บป่วยและการตายของคนไทย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66597" y="909806"/>
            <a:ext cx="1309459" cy="64698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rgbClr val="7030A0"/>
                </a:solidFill>
                <a:latin typeface="TH Sarabun New" pitchFamily="34" charset="-34"/>
                <a:cs typeface="TH Sarabun New" pitchFamily="34" charset="-34"/>
              </a:rPr>
              <a:t>โรคมะเร็ง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59" b="49250" l="7738" r="496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73" t="6640" r="50777" b="51008"/>
          <a:stretch/>
        </p:blipFill>
        <p:spPr>
          <a:xfrm>
            <a:off x="3792865" y="1556792"/>
            <a:ext cx="2247720" cy="229111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916725" y="2780928"/>
            <a:ext cx="3172487" cy="442674"/>
            <a:chOff x="4916725" y="2780928"/>
            <a:chExt cx="3172487" cy="442674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4916725" y="2980983"/>
              <a:ext cx="1824506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741231" y="2780928"/>
              <a:ext cx="1347981" cy="442674"/>
            </a:xfrm>
            <a:prstGeom prst="round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  <a:prstDash val="sysDot"/>
            </a:ln>
          </p:spPr>
          <p:txBody>
            <a:bodyPr wrap="none" rtlCol="0">
              <a:spAutoFit/>
            </a:bodyPr>
            <a:lstStyle/>
            <a:p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โรคมะเร็งผิวหนัง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017001" y="1988840"/>
            <a:ext cx="3947487" cy="713507"/>
            <a:chOff x="5017001" y="1988840"/>
            <a:chExt cx="3947487" cy="713507"/>
          </a:xfrm>
        </p:grpSpPr>
        <p:sp>
          <p:nvSpPr>
            <p:cNvPr id="11" name="TextBox 10"/>
            <p:cNvSpPr txBox="1"/>
            <p:nvPr/>
          </p:nvSpPr>
          <p:spPr>
            <a:xfrm>
              <a:off x="6745193" y="1988840"/>
              <a:ext cx="2219295" cy="442674"/>
            </a:xfrm>
            <a:prstGeom prst="round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  <a:prstDash val="sysDot"/>
            </a:ln>
          </p:spPr>
          <p:txBody>
            <a:bodyPr wrap="none" rtlCol="0">
              <a:spAutoFit/>
            </a:bodyPr>
            <a:lstStyle/>
            <a:p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โรคมะเร็งระบบทางเดินหายใจ</a:t>
              </a:r>
            </a:p>
          </p:txBody>
        </p:sp>
        <p:cxnSp>
          <p:nvCxnSpPr>
            <p:cNvPr id="15" name="Elbow Connector 14"/>
            <p:cNvCxnSpPr>
              <a:endCxn id="11" idx="1"/>
            </p:cNvCxnSpPr>
            <p:nvPr/>
          </p:nvCxnSpPr>
          <p:spPr>
            <a:xfrm flipV="1">
              <a:off x="5017001" y="2210177"/>
              <a:ext cx="1728192" cy="492170"/>
            </a:xfrm>
            <a:prstGeom prst="bentConnector3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5089009" y="3346366"/>
            <a:ext cx="3741387" cy="442674"/>
            <a:chOff x="5089009" y="3346366"/>
            <a:chExt cx="3741387" cy="44267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89009" y="3546421"/>
              <a:ext cx="1669137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758146" y="3346366"/>
              <a:ext cx="2072250" cy="442674"/>
            </a:xfrm>
            <a:prstGeom prst="round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  <a:prstDash val="sysDot"/>
            </a:ln>
          </p:spPr>
          <p:txBody>
            <a:bodyPr wrap="none" rtlCol="0">
              <a:spAutoFit/>
            </a:bodyPr>
            <a:lstStyle/>
            <a:p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โรคมะเร็งเต้านมในเพศหญิง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7736" y="4150489"/>
            <a:ext cx="2224024" cy="2158831"/>
            <a:chOff x="187736" y="4150489"/>
            <a:chExt cx="2224024" cy="2158831"/>
          </a:xfrm>
        </p:grpSpPr>
        <p:sp>
          <p:nvSpPr>
            <p:cNvPr id="19" name="Rectangle 18"/>
            <p:cNvSpPr/>
            <p:nvPr/>
          </p:nvSpPr>
          <p:spPr>
            <a:xfrm>
              <a:off x="187736" y="4150489"/>
              <a:ext cx="2224024" cy="215883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3" y="4473836"/>
              <a:ext cx="712787" cy="712787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554551" y="5411048"/>
              <a:ext cx="1353153" cy="715089"/>
            </a:xfrm>
            <a:prstGeom prst="roundRect">
              <a:avLst/>
            </a:prstGeom>
            <a:noFill/>
            <a:ln w="19050">
              <a:solidFill>
                <a:schemeClr val="accent4">
                  <a:lumMod val="75000"/>
                </a:schemeClr>
              </a:solidFill>
              <a:prstDash val="sysDot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รับประทานอาหาร</a:t>
              </a:r>
            </a:p>
            <a:p>
              <a:pPr algn="ctr"/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ที่มีประโยชน์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411760" y="4149080"/>
            <a:ext cx="2224024" cy="2158831"/>
            <a:chOff x="2411760" y="4149080"/>
            <a:chExt cx="2224024" cy="2158831"/>
          </a:xfrm>
        </p:grpSpPr>
        <p:sp>
          <p:nvSpPr>
            <p:cNvPr id="43" name="Rectangle 42"/>
            <p:cNvSpPr/>
            <p:nvPr/>
          </p:nvSpPr>
          <p:spPr>
            <a:xfrm>
              <a:off x="2411760" y="4149080"/>
              <a:ext cx="2224024" cy="21588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19" b="98403" l="6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1857" y="4464561"/>
              <a:ext cx="756241" cy="756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2757427" y="5396641"/>
              <a:ext cx="1626167" cy="408623"/>
            </a:xfrm>
            <a:prstGeom prst="roundRect">
              <a:avLst/>
            </a:prstGeom>
            <a:noFill/>
            <a:ln w="19050">
              <a:solidFill>
                <a:schemeClr val="accent4">
                  <a:lumMod val="75000"/>
                </a:schemeClr>
              </a:solidFill>
              <a:prstDash val="sysDot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ออกกำลังกายสม่ำเสมอ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634476" y="4149080"/>
            <a:ext cx="2224024" cy="2158831"/>
            <a:chOff x="4634476" y="4149080"/>
            <a:chExt cx="2224024" cy="2158831"/>
          </a:xfrm>
        </p:grpSpPr>
        <p:sp>
          <p:nvSpPr>
            <p:cNvPr id="44" name="Rectangle 43"/>
            <p:cNvSpPr/>
            <p:nvPr/>
          </p:nvSpPr>
          <p:spPr>
            <a:xfrm>
              <a:off x="4634476" y="4149080"/>
              <a:ext cx="2224024" cy="215883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5388400" y="4496840"/>
              <a:ext cx="736746" cy="784213"/>
              <a:chOff x="-1188640" y="4770298"/>
              <a:chExt cx="837022" cy="89095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-1188640" y="4770298"/>
                <a:ext cx="832650" cy="8326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415" b="97925" l="166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188640" y="4824226"/>
                <a:ext cx="837022" cy="8370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6" name="TextBox 35"/>
            <p:cNvSpPr txBox="1"/>
            <p:nvPr/>
          </p:nvSpPr>
          <p:spPr>
            <a:xfrm>
              <a:off x="4740328" y="5396641"/>
              <a:ext cx="2063919" cy="408623"/>
            </a:xfrm>
            <a:prstGeom prst="roundRect">
              <a:avLst/>
            </a:prstGeom>
            <a:noFill/>
            <a:ln w="19050">
              <a:solidFill>
                <a:schemeClr val="accent4">
                  <a:lumMod val="75000"/>
                </a:schemeClr>
              </a:solidFill>
              <a:prstDash val="sysDot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ตรวจสุขภาพประจำปีสม่ำเสมอ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858500" y="4149080"/>
            <a:ext cx="2224024" cy="2158831"/>
            <a:chOff x="6858500" y="4149080"/>
            <a:chExt cx="2224024" cy="2158831"/>
          </a:xfrm>
        </p:grpSpPr>
        <p:sp>
          <p:nvSpPr>
            <p:cNvPr id="45" name="Rectangle 44"/>
            <p:cNvSpPr/>
            <p:nvPr/>
          </p:nvSpPr>
          <p:spPr>
            <a:xfrm>
              <a:off x="6858500" y="4149080"/>
              <a:ext cx="2224024" cy="21588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3229" y="4473836"/>
              <a:ext cx="745195" cy="73204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7020272" y="5396641"/>
              <a:ext cx="1935207" cy="715089"/>
            </a:xfrm>
            <a:prstGeom prst="roundRect">
              <a:avLst/>
            </a:prstGeom>
            <a:noFill/>
            <a:ln w="19050">
              <a:solidFill>
                <a:schemeClr val="accent4">
                  <a:lumMod val="75000"/>
                </a:schemeClr>
              </a:solidFill>
              <a:prstDash val="sysDot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ตรวจสอบสัญญาณเตือนของ</a:t>
              </a:r>
            </a:p>
            <a:p>
              <a:pPr algn="ctr"/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โรคมะเร็ง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79511" y="1306503"/>
            <a:ext cx="1576283" cy="2554545"/>
            <a:chOff x="179511" y="1306503"/>
            <a:chExt cx="1576283" cy="2554545"/>
          </a:xfrm>
        </p:grpSpPr>
        <p:sp>
          <p:nvSpPr>
            <p:cNvPr id="2" name="Rounded Rectangle 1"/>
            <p:cNvSpPr/>
            <p:nvPr/>
          </p:nvSpPr>
          <p:spPr>
            <a:xfrm>
              <a:off x="179511" y="1306504"/>
              <a:ext cx="1576283" cy="2482536"/>
            </a:xfrm>
            <a:prstGeom prst="roundRect">
              <a:avLst>
                <a:gd name="adj" fmla="val 9035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7736" y="1306503"/>
              <a:ext cx="1568058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00" b="1" dirty="0">
                  <a:solidFill>
                    <a:schemeClr val="accent2"/>
                  </a:solidFill>
                  <a:latin typeface="TH Sarabun New" pitchFamily="34" charset="-34"/>
                  <a:cs typeface="TH Sarabun New" pitchFamily="34" charset="-34"/>
                </a:rPr>
                <a:t>ปัจจัยภายใน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th-TH" sz="2000" b="1" dirty="0">
                  <a:solidFill>
                    <a:schemeClr val="accent2"/>
                  </a:solidFill>
                  <a:latin typeface="TH Sarabun New" pitchFamily="34" charset="-34"/>
                  <a:cs typeface="TH Sarabun New" pitchFamily="34" charset="-34"/>
                </a:rPr>
                <a:t>พันธุกรรม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th-TH" sz="2000" b="1" dirty="0">
                  <a:solidFill>
                    <a:schemeClr val="accent2"/>
                  </a:solidFill>
                  <a:latin typeface="TH Sarabun New" pitchFamily="34" charset="-34"/>
                  <a:cs typeface="TH Sarabun New" pitchFamily="34" charset="-34"/>
                </a:rPr>
                <a:t>เชื้อชาติ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th-TH" sz="2000" b="1" dirty="0">
                  <a:solidFill>
                    <a:schemeClr val="accent2"/>
                  </a:solidFill>
                  <a:latin typeface="TH Sarabun New" pitchFamily="34" charset="-34"/>
                  <a:cs typeface="TH Sarabun New" pitchFamily="34" charset="-34"/>
                </a:rPr>
                <a:t>เพศ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th-TH" sz="2000" b="1" dirty="0">
                  <a:solidFill>
                    <a:schemeClr val="accent2"/>
                  </a:solidFill>
                  <a:latin typeface="TH Sarabun New" pitchFamily="34" charset="-34"/>
                  <a:cs typeface="TH Sarabun New" pitchFamily="34" charset="-34"/>
                </a:rPr>
                <a:t>อายุ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th-TH" sz="2000" b="1" dirty="0">
                  <a:solidFill>
                    <a:schemeClr val="accent2"/>
                  </a:solidFill>
                  <a:latin typeface="TH Sarabun New" pitchFamily="34" charset="-34"/>
                  <a:cs typeface="TH Sarabun New" pitchFamily="34" charset="-34"/>
                </a:rPr>
                <a:t>ระดับฮอร์โมน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th-TH" sz="2000" b="1" dirty="0">
                  <a:solidFill>
                    <a:schemeClr val="accent2"/>
                  </a:solidFill>
                  <a:latin typeface="TH Sarabun New" pitchFamily="34" charset="-34"/>
                  <a:cs typeface="TH Sarabun New" pitchFamily="34" charset="-34"/>
                </a:rPr>
                <a:t>ระบบภูมิคุ้มกัน</a:t>
              </a:r>
            </a:p>
            <a:p>
              <a:r>
                <a:rPr lang="th-TH" sz="2000" b="1" dirty="0">
                  <a:solidFill>
                    <a:schemeClr val="accent2"/>
                  </a:solidFill>
                  <a:latin typeface="TH Sarabun New" pitchFamily="34" charset="-34"/>
                  <a:cs typeface="TH Sarabun New" pitchFamily="34" charset="-34"/>
                </a:rPr>
                <a:t>      ของร่างกาย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816409" y="1306503"/>
            <a:ext cx="1705846" cy="2482537"/>
            <a:chOff x="1816409" y="1306503"/>
            <a:chExt cx="1705846" cy="2482537"/>
          </a:xfrm>
        </p:grpSpPr>
        <p:sp>
          <p:nvSpPr>
            <p:cNvPr id="42" name="Rounded Rectangle 41"/>
            <p:cNvSpPr/>
            <p:nvPr/>
          </p:nvSpPr>
          <p:spPr>
            <a:xfrm>
              <a:off x="1816409" y="1306504"/>
              <a:ext cx="1675471" cy="2482536"/>
            </a:xfrm>
            <a:prstGeom prst="roundRect">
              <a:avLst>
                <a:gd name="adj" fmla="val 9035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843590" y="1306503"/>
              <a:ext cx="1678665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00" b="1" dirty="0">
                  <a:solidFill>
                    <a:schemeClr val="accent2"/>
                  </a:solidFill>
                  <a:latin typeface="TH Sarabun New" pitchFamily="34" charset="-34"/>
                  <a:cs typeface="TH Sarabun New" pitchFamily="34" charset="-34"/>
                </a:rPr>
                <a:t>ปัจจัยภายนอก 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th-TH" sz="2000" b="1" dirty="0">
                  <a:solidFill>
                    <a:schemeClr val="accent2"/>
                  </a:solidFill>
                  <a:latin typeface="TH Sarabun New" pitchFamily="34" charset="-34"/>
                  <a:cs typeface="TH Sarabun New" pitchFamily="34" charset="-34"/>
                </a:rPr>
                <a:t>สารเคมี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th-TH" sz="2000" b="1" dirty="0">
                  <a:solidFill>
                    <a:schemeClr val="accent2"/>
                  </a:solidFill>
                  <a:latin typeface="TH Sarabun New" pitchFamily="34" charset="-34"/>
                  <a:cs typeface="TH Sarabun New" pitchFamily="34" charset="-34"/>
                </a:rPr>
                <a:t>การติดเชื้อ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th-TH" sz="2000" b="1" dirty="0">
                  <a:solidFill>
                    <a:schemeClr val="accent2"/>
                  </a:solidFill>
                  <a:latin typeface="TH Sarabun New" pitchFamily="34" charset="-34"/>
                  <a:cs typeface="TH Sarabun New" pitchFamily="34" charset="-34"/>
                </a:rPr>
                <a:t>ภาวะขาดอาหาร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491078" y="3861048"/>
            <a:ext cx="2140879" cy="57888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th-TH" b="1" dirty="0">
                <a:latin typeface="TH Sarabun New" pitchFamily="34" charset="-34"/>
                <a:cs typeface="TH Sarabun New" pitchFamily="34" charset="-34"/>
              </a:rPr>
              <a:t>แนวทางการป้องกัน</a:t>
            </a:r>
          </a:p>
        </p:txBody>
      </p:sp>
      <p:grpSp>
        <p:nvGrpSpPr>
          <p:cNvPr id="46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47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48" name="Picture 2" descr="K:\TSM 3-A\Logo Aksorn\Aksorn Charoen Tat_2.png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0" name="รูปภาพ 119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459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ผืนผ้า 14"/>
          <p:cNvSpPr/>
          <p:nvPr/>
        </p:nvSpPr>
        <p:spPr>
          <a:xfrm flipV="1">
            <a:off x="5796135" y="1404590"/>
            <a:ext cx="3347865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223027" y="1960608"/>
            <a:ext cx="8697946" cy="1223117"/>
          </a:xfrm>
          <a:prstGeom prst="roundRect">
            <a:avLst>
              <a:gd name="adj" fmla="val 1043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ชื่อเรื่องรอง 2"/>
          <p:cNvSpPr txBox="1">
            <a:spLocks/>
          </p:cNvSpPr>
          <p:nvPr/>
        </p:nvSpPr>
        <p:spPr bwMode="auto">
          <a:xfrm>
            <a:off x="1286323" y="856758"/>
            <a:ext cx="7513632" cy="55601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lvl="0" algn="r"/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โรคและการป้องกัน</a:t>
            </a: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0" y="2331930"/>
            <a:ext cx="9144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" name="TextBox 2"/>
          <p:cNvSpPr txBox="1"/>
          <p:nvPr/>
        </p:nvSpPr>
        <p:spPr>
          <a:xfrm>
            <a:off x="601680" y="5316299"/>
            <a:ext cx="1369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จุดประสงค์การเรียนรู้</a:t>
            </a:r>
          </a:p>
        </p:txBody>
      </p:sp>
      <p:grpSp>
        <p:nvGrpSpPr>
          <p:cNvPr id="20" name="กลุ่ม 19"/>
          <p:cNvGrpSpPr/>
          <p:nvPr/>
        </p:nvGrpSpPr>
        <p:grpSpPr>
          <a:xfrm>
            <a:off x="6660232" y="172868"/>
            <a:ext cx="2483768" cy="648072"/>
            <a:chOff x="6660232" y="172868"/>
            <a:chExt cx="2483768" cy="648072"/>
          </a:xfrm>
        </p:grpSpPr>
        <p:grpSp>
          <p:nvGrpSpPr>
            <p:cNvPr id="21" name="กลุ่ม 20"/>
            <p:cNvGrpSpPr/>
            <p:nvPr/>
          </p:nvGrpSpPr>
          <p:grpSpPr>
            <a:xfrm>
              <a:off x="6660232" y="260648"/>
              <a:ext cx="2111148" cy="533673"/>
              <a:chOff x="6660232" y="188640"/>
              <a:chExt cx="2111148" cy="533673"/>
            </a:xfrm>
          </p:grpSpPr>
          <p:sp>
            <p:nvSpPr>
              <p:cNvPr id="25" name="มนมุมสี่เหลี่ยมผืนผ้าด้านทแยงมุม 24"/>
              <p:cNvSpPr/>
              <p:nvPr/>
            </p:nvSpPr>
            <p:spPr>
              <a:xfrm>
                <a:off x="6663498" y="188640"/>
                <a:ext cx="2107882" cy="504056"/>
              </a:xfrm>
              <a:prstGeom prst="round2DiagRect">
                <a:avLst>
                  <a:gd name="adj1" fmla="val 48791"/>
                  <a:gd name="adj2" fmla="val 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660232" y="260648"/>
                <a:ext cx="19957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th-TH" sz="2400" b="1" dirty="0">
                    <a:solidFill>
                      <a:schemeClr val="bg1"/>
                    </a:solidFill>
                    <a:latin typeface="TH Sarabun New" pitchFamily="34" charset="-34"/>
                    <a:cs typeface="TH Sarabun New" pitchFamily="34" charset="-34"/>
                  </a:rPr>
                  <a:t>หน่วยการเรียนรู้ที่ </a:t>
                </a:r>
                <a:endParaRPr lang="en-US" sz="24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 flipV="1">
              <a:off x="8832240" y="260644"/>
              <a:ext cx="311760" cy="50405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" name="วงรี 22"/>
            <p:cNvSpPr/>
            <p:nvPr/>
          </p:nvSpPr>
          <p:spPr>
            <a:xfrm>
              <a:off x="8316416" y="172868"/>
              <a:ext cx="648072" cy="64807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800" b="1" dirty="0">
                  <a:latin typeface="TH Sarabun New" pitchFamily="34" charset="-34"/>
                  <a:cs typeface="TH Sarabun New" pitchFamily="34" charset="-34"/>
                </a:rPr>
                <a:t>๖</a:t>
              </a:r>
              <a:endParaRPr lang="th-TH" b="1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grpSp>
        <p:nvGrpSpPr>
          <p:cNvPr id="30" name="กลุ่ม 38"/>
          <p:cNvGrpSpPr/>
          <p:nvPr/>
        </p:nvGrpSpPr>
        <p:grpSpPr>
          <a:xfrm>
            <a:off x="201957" y="3256638"/>
            <a:ext cx="8582339" cy="166391"/>
            <a:chOff x="73600" y="6554470"/>
            <a:chExt cx="9070399" cy="258906"/>
          </a:xfrm>
        </p:grpSpPr>
        <p:sp>
          <p:nvSpPr>
            <p:cNvPr id="31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32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3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095" y="366233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9" name="Rectangle 28"/>
          <p:cNvSpPr/>
          <p:nvPr/>
        </p:nvSpPr>
        <p:spPr>
          <a:xfrm>
            <a:off x="535000" y="2366561"/>
            <a:ext cx="77725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เสนอแนวทางป้องกันโรคที่เป็นสาเหตุสำคัญของการเจ็บป่วย และการตายของคนไทยได้</a:t>
            </a:r>
          </a:p>
        </p:txBody>
      </p:sp>
    </p:spTree>
    <p:extLst>
      <p:ext uri="{BB962C8B-B14F-4D97-AF65-F5344CB8AC3E}">
        <p14:creationId xmlns:p14="http://schemas.microsoft.com/office/powerpoint/2010/main" val="561541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4427985" y="554776"/>
            <a:ext cx="4716016" cy="61808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-1603" y="612150"/>
            <a:ext cx="4572801" cy="61292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-1604" y="116632"/>
            <a:ext cx="9145604" cy="792088"/>
            <a:chOff x="-1604" y="116632"/>
            <a:chExt cx="9145604" cy="792088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-1604" y="470979"/>
              <a:ext cx="9145604" cy="36004"/>
            </a:xfrm>
            <a:prstGeom prst="line">
              <a:avLst/>
            </a:prstGeom>
            <a:ln w="381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ound Diagonal Corner Rectangle 3"/>
            <p:cNvSpPr/>
            <p:nvPr/>
          </p:nvSpPr>
          <p:spPr>
            <a:xfrm>
              <a:off x="395536" y="116632"/>
              <a:ext cx="8369344" cy="792088"/>
            </a:xfrm>
            <a:prstGeom prst="round2Diag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9552" y="200834"/>
              <a:ext cx="822532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4000" b="1" dirty="0">
                  <a:solidFill>
                    <a:srgbClr val="7030A0"/>
                  </a:solidFill>
                  <a:latin typeface="TH Sarabun New" pitchFamily="34" charset="-34"/>
                  <a:cs typeface="TH Sarabun New" pitchFamily="34" charset="-34"/>
                </a:rPr>
                <a:t>สถานการณ์การเจ็บป่วยและการตายของคนไทยในปัจจุบัน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987824" y="980728"/>
            <a:ext cx="3312368" cy="648072"/>
            <a:chOff x="2987824" y="1124744"/>
            <a:chExt cx="3312368" cy="648072"/>
          </a:xfrm>
        </p:grpSpPr>
        <p:sp>
          <p:nvSpPr>
            <p:cNvPr id="11" name="Rounded Rectangle 10"/>
            <p:cNvSpPr/>
            <p:nvPr/>
          </p:nvSpPr>
          <p:spPr>
            <a:xfrm>
              <a:off x="2987824" y="1124744"/>
              <a:ext cx="3312368" cy="64807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52446" y="1217947"/>
              <a:ext cx="31213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solidFill>
                    <a:srgbClr val="C00000"/>
                  </a:solidFill>
                  <a:latin typeface="TH Sarabun New" pitchFamily="34" charset="-34"/>
                  <a:cs typeface="TH Sarabun New" pitchFamily="34" charset="-34"/>
                </a:rPr>
                <a:t>สถานการณ์การเจ็บป่วยของคนไทย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412776"/>
            <a:ext cx="5373216" cy="537321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39552" y="1052736"/>
            <a:ext cx="1512168" cy="3600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ผู้ป่วยนอก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020272" y="1052736"/>
            <a:ext cx="1512168" cy="3600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ผู้ป่วยใน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9512" y="1702549"/>
            <a:ext cx="1999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8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โรคระบบหายใจ   </a:t>
            </a:r>
          </a:p>
          <a:p>
            <a:pPr algn="ctr"/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อัตราการเจ็บป่วย  ๔๑๘.๒๕ 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79512" y="3646765"/>
            <a:ext cx="1999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8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โรคระบบไหลเวียนเลือด </a:t>
            </a:r>
          </a:p>
          <a:p>
            <a:pPr algn="ctr"/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อัตราการเจ็บป่วย  ๔๑๔.๐๑ 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-36512" y="2564904"/>
            <a:ext cx="2676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โรคเกี่ยวกับต่อมไร้ท่อ โภชนาการ </a:t>
            </a:r>
          </a:p>
          <a:p>
            <a:pPr algn="ctr"/>
            <a:r>
              <a:rPr lang="th-TH" sz="18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และเมแทบอลิซึม</a:t>
            </a:r>
          </a:p>
          <a:p>
            <a:pPr algn="ctr"/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อัตราการเจ็บป่วย  ๓๙๐.๕๒ 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38508" y="5517232"/>
            <a:ext cx="22012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8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โรคระบบกล้ามเนื้อ รวมโครงร่าง</a:t>
            </a:r>
          </a:p>
          <a:p>
            <a:pPr algn="ctr"/>
            <a:r>
              <a:rPr lang="th-TH" sz="18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และเนื้อยึดเส้น</a:t>
            </a:r>
          </a:p>
          <a:p>
            <a:pPr algn="ctr"/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อัตราการเจ็บป่วย  ๓๕๑.๖๖ 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79512" y="4437112"/>
            <a:ext cx="20008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8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โรคระบบย่อยอาหาร รวมโรค</a:t>
            </a:r>
          </a:p>
          <a:p>
            <a:pPr algn="ctr"/>
            <a:r>
              <a:rPr lang="th-TH" sz="18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ในช่องปาก  </a:t>
            </a:r>
          </a:p>
          <a:p>
            <a:pPr algn="ctr"/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อัตราการเจ็บป่วย  ๓๒๖.๙๒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876259" y="1918573"/>
            <a:ext cx="1999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8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โรคไข้หวัดใหญ่และปอดบวม</a:t>
            </a:r>
          </a:p>
          <a:p>
            <a:pPr algn="ctr"/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อัตราการเจ็บป่วย  ๖๓๗.๗๕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901104" y="2924944"/>
            <a:ext cx="1949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8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โรคไตวาย</a:t>
            </a:r>
          </a:p>
          <a:p>
            <a:pPr algn="ctr"/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อัตราการเจ็บป่วย  ๘๐๖.๐๑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925952" y="3969930"/>
            <a:ext cx="1949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8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โรคติดเชื้อที่ลำไส้</a:t>
            </a:r>
          </a:p>
          <a:p>
            <a:pPr algn="ctr"/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อัตราการเจ็บป่วย  ๗๕๑.๙๑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948264" y="4869160"/>
            <a:ext cx="20185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8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โรคโลหิตจางจากไขกระดูกฝ่อ</a:t>
            </a:r>
          </a:p>
          <a:p>
            <a:pPr algn="ctr"/>
            <a:r>
              <a:rPr lang="th-TH" sz="18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และโรคโลหิตจางชนิดอื่น</a:t>
            </a:r>
          </a:p>
          <a:p>
            <a:pPr algn="ctr"/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อัตราการเจ็บป่วย  ๘๙๕.๑๖ 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901107" y="5846833"/>
            <a:ext cx="1949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8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โรคเบาหวาน</a:t>
            </a:r>
          </a:p>
          <a:p>
            <a:pPr algn="ctr"/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อัตราการเจ็บป่วย  ๘๓๖.๙๘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843808" y="6309320"/>
            <a:ext cx="2592288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รายงานผู้ป่วยนอกใน ปี พ.ศ. ๒๕๕๖</a:t>
            </a:r>
          </a:p>
        </p:txBody>
      </p:sp>
      <p:grpSp>
        <p:nvGrpSpPr>
          <p:cNvPr id="29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34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35" name="Picture 2" descr="K:\TSM 3-A\Logo Aksorn\Aksorn Charoen Tat_2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7264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215"/>
            <a:ext cx="9144000" cy="5895129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-1604" y="116632"/>
            <a:ext cx="9145604" cy="615553"/>
            <a:chOff x="-1604" y="116632"/>
            <a:chExt cx="9145604" cy="615553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-1604" y="506983"/>
              <a:ext cx="9145604" cy="0"/>
            </a:xfrm>
            <a:prstGeom prst="line">
              <a:avLst/>
            </a:prstGeom>
            <a:ln w="381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ound Diagonal Corner Rectangle 15"/>
            <p:cNvSpPr/>
            <p:nvPr/>
          </p:nvSpPr>
          <p:spPr>
            <a:xfrm>
              <a:off x="899592" y="116632"/>
              <a:ext cx="7151062" cy="576064"/>
            </a:xfrm>
            <a:prstGeom prst="round2Diag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43608" y="116632"/>
              <a:ext cx="7007046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400" b="1" dirty="0">
                  <a:solidFill>
                    <a:srgbClr val="7030A0"/>
                  </a:solidFill>
                  <a:latin typeface="TH Sarabun New" pitchFamily="34" charset="-34"/>
                  <a:cs typeface="TH Sarabun New" pitchFamily="34" charset="-34"/>
                </a:rPr>
                <a:t>สถานการณ์การเจ็บป่วยและการตายของคนไทยในปัจจุบัน</a:t>
              </a:r>
            </a:p>
          </p:txBody>
        </p:sp>
      </p:grpSp>
      <p:grpSp>
        <p:nvGrpSpPr>
          <p:cNvPr id="11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20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21" name="Picture 2" descr="K:\TSM 3-A\Logo Aksorn\Aksorn Charoen Tat_2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5877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2691398"/>
            <a:ext cx="3131840" cy="40233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12160" y="2702421"/>
            <a:ext cx="3131840" cy="40233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31840" y="2708920"/>
            <a:ext cx="2880320" cy="40233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628800"/>
            <a:ext cx="9144000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7" name="Round Same Side Corner Rectangle 6"/>
          <p:cNvSpPr/>
          <p:nvPr/>
        </p:nvSpPr>
        <p:spPr>
          <a:xfrm>
            <a:off x="251520" y="332656"/>
            <a:ext cx="7999040" cy="576064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0" y="188640"/>
            <a:ext cx="8151440" cy="648072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251066"/>
            <a:ext cx="7899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solidFill>
                  <a:schemeClr val="accent6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โรคติดต่อที่เป็นสาเหตุของการเจ็บป่วยและการตายของคนไทย</a:t>
            </a:r>
          </a:p>
        </p:txBody>
      </p:sp>
      <p:sp>
        <p:nvSpPr>
          <p:cNvPr id="6" name="Rectangle 5"/>
          <p:cNvSpPr/>
          <p:nvPr/>
        </p:nvSpPr>
        <p:spPr>
          <a:xfrm>
            <a:off x="8316416" y="512676"/>
            <a:ext cx="827584" cy="615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71600" y="1268760"/>
            <a:ext cx="7035824" cy="1440160"/>
          </a:xfrm>
          <a:prstGeom prst="roundRect">
            <a:avLst>
              <a:gd name="adj" fmla="val 1071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0064" y="1412776"/>
            <a:ext cx="69557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>
                <a:latin typeface="TH Sarabun New" pitchFamily="34" charset="-34"/>
                <a:cs typeface="TH Sarabun New" pitchFamily="34" charset="-34"/>
              </a:rPr>
              <a:t>     โรคติดต่อเป็นสาเหตุของการเจ็บป่วยและการตายของคนไทยตั้งแต่อดีต และยังคง</a:t>
            </a:r>
          </a:p>
          <a:p>
            <a:r>
              <a:rPr lang="th-TH" sz="2400" dirty="0">
                <a:latin typeface="TH Sarabun New" pitchFamily="34" charset="-34"/>
                <a:cs typeface="TH Sarabun New" pitchFamily="34" charset="-34"/>
              </a:rPr>
              <a:t>เป็นปัญหาที่สำคัญของสังคมไทย สาเหตุมาจากพฤติกรรมที่ไม่เหมาะสม เนื่องจาก</a:t>
            </a:r>
          </a:p>
          <a:p>
            <a:r>
              <a:rPr lang="th-TH" sz="2400" dirty="0">
                <a:latin typeface="TH Sarabun New" pitchFamily="34" charset="-34"/>
                <a:cs typeface="TH Sarabun New" pitchFamily="34" charset="-34"/>
              </a:rPr>
              <a:t>สภาพทางสังคมที่เสื่อมลง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6317172" y="3068960"/>
            <a:ext cx="2503300" cy="3145470"/>
            <a:chOff x="6317172" y="3068960"/>
            <a:chExt cx="2503300" cy="3145470"/>
          </a:xfrm>
        </p:grpSpPr>
        <p:grpSp>
          <p:nvGrpSpPr>
            <p:cNvPr id="30" name="Group 29"/>
            <p:cNvGrpSpPr/>
            <p:nvPr/>
          </p:nvGrpSpPr>
          <p:grpSpPr>
            <a:xfrm>
              <a:off x="6317172" y="3068960"/>
              <a:ext cx="2503300" cy="2448272"/>
              <a:chOff x="6317172" y="3068960"/>
              <a:chExt cx="2503300" cy="2448272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67896" y="3806278"/>
                <a:ext cx="1864544" cy="1710954"/>
              </a:xfrm>
              <a:prstGeom prst="rect">
                <a:avLst/>
              </a:prstGeom>
              <a:ln w="19050">
                <a:solidFill>
                  <a:schemeClr val="accent5">
                    <a:lumMod val="75000"/>
                  </a:schemeClr>
                </a:solidFill>
              </a:ln>
            </p:spPr>
          </p:pic>
          <p:sp>
            <p:nvSpPr>
              <p:cNvPr id="33" name="Round Diagonal Corner Rectangle 32"/>
              <p:cNvSpPr/>
              <p:nvPr/>
            </p:nvSpPr>
            <p:spPr>
              <a:xfrm>
                <a:off x="6317172" y="3068960"/>
                <a:ext cx="2503300" cy="621650"/>
              </a:xfrm>
              <a:prstGeom prst="round2Diag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912066" y="3167390"/>
                <a:ext cx="145424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dirty="0">
                    <a:latin typeface="TH Sarabun New" pitchFamily="34" charset="-34"/>
                    <a:cs typeface="TH Sarabun New" pitchFamily="34" charset="-34"/>
                  </a:rPr>
                  <a:t>โรคไข้หวัดนก</a:t>
                </a:r>
              </a:p>
            </p:txBody>
          </p:sp>
        </p:grp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611058">
              <a:off x="7619275" y="5036115"/>
              <a:ext cx="1178315" cy="1178315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3292836" y="3068960"/>
            <a:ext cx="2503300" cy="2448272"/>
            <a:chOff x="3292836" y="3068960"/>
            <a:chExt cx="2503300" cy="2448272"/>
          </a:xfrm>
        </p:grpSpPr>
        <p:sp>
          <p:nvSpPr>
            <p:cNvPr id="32" name="Round Diagonal Corner Rectangle 31"/>
            <p:cNvSpPr/>
            <p:nvPr/>
          </p:nvSpPr>
          <p:spPr>
            <a:xfrm>
              <a:off x="3292836" y="3068960"/>
              <a:ext cx="2503300" cy="621650"/>
            </a:xfrm>
            <a:prstGeom prst="round2Diag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61035" y="3167390"/>
              <a:ext cx="101502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dirty="0">
                  <a:latin typeface="TH Sarabun New" pitchFamily="34" charset="-34"/>
                  <a:cs typeface="TH Sarabun New" pitchFamily="34" charset="-34"/>
                </a:rPr>
                <a:t>โรคเอดส์</a:t>
              </a: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39728" y="3806278"/>
              <a:ext cx="1864544" cy="1710954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</p:pic>
      </p:grpSp>
      <p:grpSp>
        <p:nvGrpSpPr>
          <p:cNvPr id="28" name="Group 27"/>
          <p:cNvGrpSpPr/>
          <p:nvPr/>
        </p:nvGrpSpPr>
        <p:grpSpPr>
          <a:xfrm>
            <a:off x="63078" y="3068960"/>
            <a:ext cx="2852738" cy="3567352"/>
            <a:chOff x="63078" y="3068960"/>
            <a:chExt cx="2852738" cy="3567352"/>
          </a:xfrm>
        </p:grpSpPr>
        <p:pic>
          <p:nvPicPr>
            <p:cNvPr id="1027" name="Picture 3" descr="C:\Users\tongchai.cha\Desktop\Picture1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78" y="3777224"/>
              <a:ext cx="2852738" cy="2859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7" name="Group 26"/>
            <p:cNvGrpSpPr/>
            <p:nvPr/>
          </p:nvGrpSpPr>
          <p:grpSpPr>
            <a:xfrm>
              <a:off x="332009" y="3068960"/>
              <a:ext cx="2547492" cy="3240360"/>
              <a:chOff x="332009" y="3068960"/>
              <a:chExt cx="2547492" cy="324036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539552" y="5733256"/>
                <a:ext cx="201622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17" name="Round Diagonal Corner Rectangle 16"/>
              <p:cNvSpPr/>
              <p:nvPr/>
            </p:nvSpPr>
            <p:spPr>
              <a:xfrm>
                <a:off x="332009" y="3068960"/>
                <a:ext cx="2503300" cy="621650"/>
              </a:xfrm>
              <a:prstGeom prst="round2Diag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332009" y="3167390"/>
                <a:ext cx="254749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dirty="0">
                    <a:latin typeface="TH Sarabun New" pitchFamily="34" charset="-34"/>
                    <a:cs typeface="TH Sarabun New" pitchFamily="34" charset="-34"/>
                  </a:rPr>
                  <a:t>โรคติดต่อทางเพศสัมพันธ์</a:t>
                </a:r>
              </a:p>
            </p:txBody>
          </p:sp>
          <p:pic>
            <p:nvPicPr>
              <p:cNvPr id="1028" name="Picture 4" descr="C:\Users\tongchai.cha\Desktop\TOM\Private\infor\infographic357.png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7491" y="3429000"/>
                <a:ext cx="2057818" cy="17522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4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35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36" name="Picture 2" descr="K:\TSM 3-A\Logo Aksorn\Aksorn Charoen Tat_2.pn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8" name="รูปภาพ 1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682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055246" y="620688"/>
            <a:ext cx="2636870" cy="51077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th-TH" sz="2400" dirty="0">
                <a:latin typeface="TH Sarabun New" pitchFamily="34" charset="-34"/>
                <a:cs typeface="TH Sarabun New" pitchFamily="34" charset="-34"/>
              </a:rPr>
              <a:t>โรคที่เกิดจากการมีเพศสัมพันธ์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15616" y="1275482"/>
            <a:ext cx="71000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     เป็นโรคที่ติดต่อโดยการมีเพศสัมพันธ์กับผู่ที่เป็นโรค ผ่านการแลกเปลี่ยนสารคัดหลั่งของร่างกาย </a:t>
            </a:r>
          </a:p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เช่น ของเหลวจากช่องคลอด น้ำอสุจิ สามารถส่งผลกระทบที่ร้ายแรงต่ออัวยะร่างกายอื่นๆ ได้ โดยจำแนก</a:t>
            </a:r>
          </a:p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ตามชนิดของเชื้อสาเหตุของโรค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58898" y="4351308"/>
            <a:ext cx="1117044" cy="560094"/>
            <a:chOff x="539552" y="2924944"/>
            <a:chExt cx="1292506" cy="64807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5" name="Oval 14"/>
            <p:cNvSpPr/>
            <p:nvPr/>
          </p:nvSpPr>
          <p:spPr>
            <a:xfrm>
              <a:off x="539552" y="2924944"/>
              <a:ext cx="1288377" cy="6480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3568" y="3064314"/>
              <a:ext cx="1148490" cy="4273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เชื้อแบคทีเรีย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58898" y="3666749"/>
            <a:ext cx="1117044" cy="560094"/>
            <a:chOff x="539552" y="2924944"/>
            <a:chExt cx="1292506" cy="64807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9" name="Oval 18"/>
            <p:cNvSpPr/>
            <p:nvPr/>
          </p:nvSpPr>
          <p:spPr>
            <a:xfrm>
              <a:off x="539552" y="2924944"/>
              <a:ext cx="1288377" cy="6480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3568" y="3064314"/>
              <a:ext cx="1148490" cy="4273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เชื้อแบคทีเรีย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55541" y="3008955"/>
            <a:ext cx="1117044" cy="560094"/>
            <a:chOff x="539552" y="2924944"/>
            <a:chExt cx="1292506" cy="64807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2" name="Oval 21"/>
            <p:cNvSpPr/>
            <p:nvPr/>
          </p:nvSpPr>
          <p:spPr>
            <a:xfrm>
              <a:off x="539552" y="2924944"/>
              <a:ext cx="1288377" cy="6480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3568" y="3064314"/>
              <a:ext cx="1148490" cy="4273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เชื้อแบคทีเรีย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65610" y="5035868"/>
            <a:ext cx="1117044" cy="560094"/>
            <a:chOff x="539552" y="2924944"/>
            <a:chExt cx="1292506" cy="64807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5" name="Oval 24"/>
            <p:cNvSpPr/>
            <p:nvPr/>
          </p:nvSpPr>
          <p:spPr>
            <a:xfrm>
              <a:off x="539552" y="2924944"/>
              <a:ext cx="1288377" cy="6480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3568" y="3064314"/>
              <a:ext cx="1148490" cy="4273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เชื้อแบคทีเรีย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90984" y="3068577"/>
            <a:ext cx="4043985" cy="584776"/>
            <a:chOff x="1590984" y="3068577"/>
            <a:chExt cx="4043985" cy="584776"/>
          </a:xfrm>
        </p:grpSpPr>
        <p:grpSp>
          <p:nvGrpSpPr>
            <p:cNvPr id="31" name="Group 30"/>
            <p:cNvGrpSpPr/>
            <p:nvPr/>
          </p:nvGrpSpPr>
          <p:grpSpPr>
            <a:xfrm>
              <a:off x="1590984" y="3260061"/>
              <a:ext cx="385963" cy="57882"/>
              <a:chOff x="1763688" y="3030439"/>
              <a:chExt cx="446589" cy="66974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1763688" y="3063926"/>
                <a:ext cx="371691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/>
              <p:cNvSpPr/>
              <p:nvPr/>
            </p:nvSpPr>
            <p:spPr>
              <a:xfrm>
                <a:off x="2138269" y="3030439"/>
                <a:ext cx="72008" cy="66974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2039180" y="3068577"/>
              <a:ext cx="3595789" cy="584776"/>
              <a:chOff x="2195736" y="2808877"/>
              <a:chExt cx="4160604" cy="676631"/>
            </a:xfrm>
            <a:solidFill>
              <a:schemeClr val="accent5">
                <a:lumMod val="40000"/>
                <a:lumOff val="60000"/>
              </a:schemeClr>
            </a:solidFill>
          </p:grpSpPr>
          <p:sp>
            <p:nvSpPr>
              <p:cNvPr id="41" name="Rounded Rectangle 40"/>
              <p:cNvSpPr/>
              <p:nvPr/>
            </p:nvSpPr>
            <p:spPr>
              <a:xfrm>
                <a:off x="2195736" y="2808877"/>
                <a:ext cx="4160604" cy="621749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207447" y="2808877"/>
                <a:ext cx="3952945" cy="6766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th-TH" sz="1600" dirty="0">
                    <a:latin typeface="TH Sarabun New" pitchFamily="34" charset="-34"/>
                    <a:cs typeface="TH Sarabun New" pitchFamily="34" charset="-34"/>
                  </a:rPr>
                  <a:t>โรคหนองใน โรคซิฟิลิส โรคแผลริมอ่อน โรคติดเชื้อคลาไมเดีย</a:t>
                </a:r>
              </a:p>
              <a:p>
                <a:r>
                  <a:rPr lang="th-TH" sz="1600" dirty="0">
                    <a:latin typeface="TH Sarabun New" pitchFamily="34" charset="-34"/>
                    <a:cs typeface="TH Sarabun New" pitchFamily="34" charset="-34"/>
                  </a:rPr>
                  <a:t> </a:t>
                </a:r>
                <a:r>
                  <a:rPr lang="en-US" sz="1600" dirty="0">
                    <a:latin typeface="TH Sarabun New" pitchFamily="34" charset="-34"/>
                    <a:cs typeface="TH Sarabun New" pitchFamily="34" charset="-34"/>
                  </a:rPr>
                  <a:t>(Chlamydia)</a:t>
                </a:r>
                <a:endParaRPr lang="th-TH" sz="1600" dirty="0"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1590984" y="3740463"/>
            <a:ext cx="4054107" cy="632970"/>
            <a:chOff x="1590984" y="3740463"/>
            <a:chExt cx="4054107" cy="632970"/>
          </a:xfrm>
        </p:grpSpPr>
        <p:grpSp>
          <p:nvGrpSpPr>
            <p:cNvPr id="32" name="Group 31"/>
            <p:cNvGrpSpPr/>
            <p:nvPr/>
          </p:nvGrpSpPr>
          <p:grpSpPr>
            <a:xfrm>
              <a:off x="1590984" y="3946796"/>
              <a:ext cx="385963" cy="57882"/>
              <a:chOff x="1763688" y="3030439"/>
              <a:chExt cx="446589" cy="66974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1763688" y="3063926"/>
                <a:ext cx="371691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Oval 33"/>
              <p:cNvSpPr/>
              <p:nvPr/>
            </p:nvSpPr>
            <p:spPr>
              <a:xfrm>
                <a:off x="2138269" y="3030439"/>
                <a:ext cx="72008" cy="66974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2049302" y="3740463"/>
              <a:ext cx="3595789" cy="632970"/>
              <a:chOff x="2195736" y="2799149"/>
              <a:chExt cx="4160604" cy="732395"/>
            </a:xfrm>
            <a:solidFill>
              <a:schemeClr val="accent5">
                <a:lumMod val="40000"/>
                <a:lumOff val="60000"/>
              </a:schemeClr>
            </a:solidFill>
          </p:grpSpPr>
          <p:sp>
            <p:nvSpPr>
              <p:cNvPr id="45" name="Rounded Rectangle 44"/>
              <p:cNvSpPr/>
              <p:nvPr/>
            </p:nvSpPr>
            <p:spPr>
              <a:xfrm>
                <a:off x="2195736" y="2799149"/>
                <a:ext cx="4160604" cy="72231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07447" y="2854913"/>
                <a:ext cx="4016008" cy="6766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th-TH" sz="1600" dirty="0">
                    <a:latin typeface="TH Sarabun New" pitchFamily="34" charset="-34"/>
                    <a:cs typeface="TH Sarabun New" pitchFamily="34" charset="-34"/>
                  </a:rPr>
                  <a:t>โรคเอดส์ โรคเริม โรคไวรัสตับอักเสบบี โรคหูดหงอนไก่ โรคหูด</a:t>
                </a:r>
              </a:p>
              <a:p>
                <a:r>
                  <a:rPr lang="th-TH" sz="1600" dirty="0">
                    <a:latin typeface="TH Sarabun New" pitchFamily="34" charset="-34"/>
                    <a:cs typeface="TH Sarabun New" pitchFamily="34" charset="-34"/>
                  </a:rPr>
                  <a:t>ข้าวสุก</a:t>
                </a: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1590984" y="4508734"/>
            <a:ext cx="4054107" cy="378037"/>
            <a:chOff x="1590984" y="4508734"/>
            <a:chExt cx="4054107" cy="378037"/>
          </a:xfrm>
        </p:grpSpPr>
        <p:grpSp>
          <p:nvGrpSpPr>
            <p:cNvPr id="35" name="Group 34"/>
            <p:cNvGrpSpPr/>
            <p:nvPr/>
          </p:nvGrpSpPr>
          <p:grpSpPr>
            <a:xfrm>
              <a:off x="1590984" y="4600239"/>
              <a:ext cx="385963" cy="57882"/>
              <a:chOff x="1763688" y="3030439"/>
              <a:chExt cx="446589" cy="66974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1763688" y="3063926"/>
                <a:ext cx="371691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Oval 36"/>
              <p:cNvSpPr/>
              <p:nvPr/>
            </p:nvSpPr>
            <p:spPr>
              <a:xfrm>
                <a:off x="2138269" y="3030439"/>
                <a:ext cx="72008" cy="66974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2049302" y="4508734"/>
              <a:ext cx="3595789" cy="378037"/>
              <a:chOff x="2195736" y="2922047"/>
              <a:chExt cx="4160604" cy="437419"/>
            </a:xfrm>
            <a:solidFill>
              <a:schemeClr val="accent5">
                <a:lumMod val="40000"/>
                <a:lumOff val="60000"/>
              </a:schemeClr>
            </a:solidFill>
          </p:grpSpPr>
          <p:sp>
            <p:nvSpPr>
              <p:cNvPr id="48" name="Rounded Rectangle 47"/>
              <p:cNvSpPr/>
              <p:nvPr/>
            </p:nvSpPr>
            <p:spPr>
              <a:xfrm>
                <a:off x="2195736" y="2922047"/>
                <a:ext cx="4160604" cy="369333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207447" y="2967732"/>
                <a:ext cx="3626500" cy="3917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th-TH" sz="1600" dirty="0">
                    <a:latin typeface="TH Sarabun New" pitchFamily="34" charset="-34"/>
                    <a:cs typeface="TH Sarabun New" pitchFamily="34" charset="-34"/>
                  </a:rPr>
                  <a:t>การอักเสบของช่องคลอดและปากมดลูดที่เกิดจากเชื้อรา</a:t>
                </a: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1590984" y="5156809"/>
            <a:ext cx="4103270" cy="417144"/>
            <a:chOff x="1590984" y="5156809"/>
            <a:chExt cx="4103270" cy="417144"/>
          </a:xfrm>
        </p:grpSpPr>
        <p:grpSp>
          <p:nvGrpSpPr>
            <p:cNvPr id="38" name="Group 37"/>
            <p:cNvGrpSpPr/>
            <p:nvPr/>
          </p:nvGrpSpPr>
          <p:grpSpPr>
            <a:xfrm>
              <a:off x="1590984" y="5315915"/>
              <a:ext cx="385963" cy="57882"/>
              <a:chOff x="1763688" y="3030439"/>
              <a:chExt cx="446589" cy="66974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763688" y="3063926"/>
                <a:ext cx="371691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Oval 39"/>
              <p:cNvSpPr/>
              <p:nvPr/>
            </p:nvSpPr>
            <p:spPr>
              <a:xfrm>
                <a:off x="2138269" y="3030439"/>
                <a:ext cx="72008" cy="66974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2059423" y="5156809"/>
              <a:ext cx="3634831" cy="417144"/>
              <a:chOff x="2195736" y="2853794"/>
              <a:chExt cx="4205779" cy="482668"/>
            </a:xfrm>
            <a:solidFill>
              <a:schemeClr val="accent5">
                <a:lumMod val="40000"/>
                <a:lumOff val="60000"/>
              </a:schemeClr>
            </a:solidFill>
          </p:grpSpPr>
          <p:sp>
            <p:nvSpPr>
              <p:cNvPr id="51" name="Rounded Rectangle 50"/>
              <p:cNvSpPr/>
              <p:nvPr/>
            </p:nvSpPr>
            <p:spPr>
              <a:xfrm>
                <a:off x="2195736" y="2853794"/>
                <a:ext cx="4160604" cy="48266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207447" y="2899476"/>
                <a:ext cx="4194068" cy="3917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th-TH" sz="1600" dirty="0">
                    <a:latin typeface="TH Sarabun New" pitchFamily="34" charset="-34"/>
                    <a:cs typeface="TH Sarabun New" pitchFamily="34" charset="-34"/>
                  </a:rPr>
                  <a:t>การอักเสบของช่องคลอดจากพยาธิหนวด การอักเสบจากโลน หิด</a:t>
                </a:r>
              </a:p>
            </p:txBody>
          </p:sp>
        </p:grpSp>
      </p:grpSp>
      <p:sp>
        <p:nvSpPr>
          <p:cNvPr id="54" name="Rounded Rectangle 53"/>
          <p:cNvSpPr/>
          <p:nvPr/>
        </p:nvSpPr>
        <p:spPr>
          <a:xfrm>
            <a:off x="211525" y="2355602"/>
            <a:ext cx="5584611" cy="3684108"/>
          </a:xfrm>
          <a:prstGeom prst="roundRect">
            <a:avLst>
              <a:gd name="adj" fmla="val 7031"/>
            </a:avLst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343918" y="2499618"/>
            <a:ext cx="5269359" cy="288032"/>
            <a:chOff x="239897" y="2780928"/>
            <a:chExt cx="5269359" cy="288032"/>
          </a:xfrm>
        </p:grpSpPr>
        <p:sp>
          <p:nvSpPr>
            <p:cNvPr id="55" name="Round Same Side Corner Rectangle 54"/>
            <p:cNvSpPr/>
            <p:nvPr/>
          </p:nvSpPr>
          <p:spPr>
            <a:xfrm>
              <a:off x="239897" y="2780928"/>
              <a:ext cx="5269359" cy="288032"/>
            </a:xfrm>
            <a:prstGeom prst="round2Same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1647579" y="2780928"/>
              <a:ext cx="0" cy="288032"/>
            </a:xfrm>
            <a:prstGeom prst="line">
              <a:avLst/>
            </a:prstGeom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508804" y="2490326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ชนิดของเชื้อ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674198" y="2472361"/>
            <a:ext cx="176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โรคติดต่อทางเพศสัมพันธ์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5868144" y="2355602"/>
            <a:ext cx="3008330" cy="3684108"/>
          </a:xfrm>
          <a:prstGeom prst="roundRect">
            <a:avLst>
              <a:gd name="adj" fmla="val 7031"/>
            </a:avLst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6" name="Round Same Side Corner Rectangle 65"/>
          <p:cNvSpPr/>
          <p:nvPr/>
        </p:nvSpPr>
        <p:spPr>
          <a:xfrm>
            <a:off x="6010166" y="2499618"/>
            <a:ext cx="2720042" cy="288032"/>
          </a:xfrm>
          <a:prstGeom prst="round2Same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974124" y="2490326"/>
            <a:ext cx="2846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หลักการป้องกันโรคติดต่อจากเพศสัมพันธ์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018167" y="3068577"/>
            <a:ext cx="2720042" cy="2741654"/>
            <a:chOff x="6018167" y="3068577"/>
            <a:chExt cx="2720042" cy="2741654"/>
          </a:xfrm>
        </p:grpSpPr>
        <p:sp>
          <p:nvSpPr>
            <p:cNvPr id="69" name="Rounded Rectangle 68"/>
            <p:cNvSpPr/>
            <p:nvPr/>
          </p:nvSpPr>
          <p:spPr>
            <a:xfrm>
              <a:off x="6018167" y="3068577"/>
              <a:ext cx="2720042" cy="2731023"/>
            </a:xfrm>
            <a:prstGeom prst="roundRect">
              <a:avLst>
                <a:gd name="adj" fmla="val 3981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042679" y="3075682"/>
              <a:ext cx="26597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หลีกเลี่ยงการมีเพศสัมพันธ์ก่อนวัยอันควร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040336" y="3435722"/>
              <a:ext cx="25106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มีเพศสัมพันธ์อย่างปลอดภัยด้วยการใช้</a:t>
              </a:r>
            </a:p>
            <a:p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      ถุงยางอนามัย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020541" y="4044885"/>
              <a:ext cx="260039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หลีกเลี่ยงสถานที่ หรือสิ่งกระตุ้นทางเพศ</a:t>
              </a:r>
            </a:p>
            <a:p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      อันจะนำไปสู่การมีเพศสัมพันธ์ก่อนวัย</a:t>
              </a:r>
            </a:p>
            <a:p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      อันควร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018167" y="4847792"/>
              <a:ext cx="20409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ไม่มีพฤติกรรมสำส่อนทางเพศ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030240" y="5225456"/>
              <a:ext cx="26869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หยุดความเชื่อที่ผิดว่า “มีเพศสัมพันธ์เพียง</a:t>
              </a:r>
            </a:p>
            <a:p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      ครั้งเดียวไม่ทำให้เกิดโรค”</a:t>
              </a:r>
            </a:p>
          </p:txBody>
        </p:sp>
      </p:grpSp>
      <p:grpSp>
        <p:nvGrpSpPr>
          <p:cNvPr id="65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76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79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7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724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572000" y="0"/>
            <a:ext cx="4585725" cy="67718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4585725" cy="67718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11058">
            <a:off x="7382735" y="3451881"/>
            <a:ext cx="1178315" cy="11783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526" y="3573016"/>
            <a:ext cx="1056292" cy="792219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59025" y="980728"/>
            <a:ext cx="3960440" cy="4176464"/>
          </a:xfrm>
          <a:prstGeom prst="roundRect">
            <a:avLst>
              <a:gd name="adj" fmla="val 7367"/>
            </a:avLst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788024" y="980728"/>
            <a:ext cx="4021272" cy="4176464"/>
          </a:xfrm>
          <a:prstGeom prst="roundRect">
            <a:avLst>
              <a:gd name="adj" fmla="val 7367"/>
            </a:avLst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79712" y="1078676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solidFill>
                  <a:srgbClr val="7030A0"/>
                </a:solidFill>
                <a:latin typeface="TH Sarabun New" pitchFamily="34" charset="-34"/>
                <a:cs typeface="TH Sarabun New" pitchFamily="34" charset="-34"/>
              </a:rPr>
              <a:t>โรคเอดส์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7484" y="1540341"/>
            <a:ext cx="403027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thaiDist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   เป็นกลุ่มของโรคที่เกิดจากเชื้อไวรัส (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HIV)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 ทำให้รับ</a:t>
            </a:r>
          </a:p>
          <a:p>
            <a:pPr algn="thaiDist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ภูมิคุ้มกันในร่างกายบกพร่อง ไม่สามารถป้องกันอันตราย</a:t>
            </a:r>
          </a:p>
          <a:p>
            <a:pPr algn="thaiDist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จากโรคติดเชื้ออื่นๆ หรือโรคมะเร็งบางชนิด สามารถ</a:t>
            </a:r>
          </a:p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ทราบได้ว่าติดเชื้อ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HIV 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หรือไม่ โดยการตรวจแอนติบอดีต่อ </a:t>
            </a:r>
          </a:p>
          <a:p>
            <a:pPr algn="thaiDist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เชื้อ หลังจากได้รับเชื้อแล้วอาจใช้เวลาหลายปีจึงปรากฏ</a:t>
            </a:r>
          </a:p>
          <a:p>
            <a:pPr algn="thaiDist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อาการสุดท้าย มีความรุนแรงและทำให้เสียชีวิตลงได้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36611" y="3871673"/>
            <a:ext cx="2041520" cy="1861583"/>
          </a:xfrm>
          <a:prstGeom prst="roundRect">
            <a:avLst>
              <a:gd name="adj" fmla="val 3995"/>
            </a:avLst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Isosceles Triangle 19"/>
          <p:cNvSpPr/>
          <p:nvPr/>
        </p:nvSpPr>
        <p:spPr>
          <a:xfrm>
            <a:off x="3731038" y="5816049"/>
            <a:ext cx="156378" cy="134809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77635" y="1078676"/>
            <a:ext cx="1321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solidFill>
                  <a:schemeClr val="accent3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โรคไข้หวัดนก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09483" y="1562016"/>
            <a:ext cx="399981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thaiDist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   โรคไข้หวัดใหญ่ชนิดสายพันธุ์ 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H5N1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 เป็นโรคติดต่อที่</a:t>
            </a:r>
          </a:p>
          <a:p>
            <a:pPr algn="thaiDist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เกิดจากเชื้อไวรัสสามรถพบได้ในสัตว์ปีก และมักจะระบาด</a:t>
            </a:r>
          </a:p>
          <a:p>
            <a:pPr algn="thaiDist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ในช่วงฤดูหนาว โรคนี้จะส่งผลกระทบต่อระบบทางเดิน</a:t>
            </a:r>
          </a:p>
          <a:p>
            <a:pPr algn="thaiDist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หายใจและการติดเชื้อในบริเวณอื่นๆ เป็นอันตรายต่อ</a:t>
            </a:r>
          </a:p>
          <a:p>
            <a:pPr algn="thaiDist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ร่างกายอย่างมากจนถึงเสียชีวิตได้ เชื้อไข้หวัดนกจะติดต่อ</a:t>
            </a:r>
          </a:p>
          <a:p>
            <a:pPr algn="thaiDist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ระหว่างสัตว์ปีก สามารถติดต่อสู่คนได้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72251" y="3871672"/>
            <a:ext cx="2094931" cy="1568947"/>
          </a:xfrm>
          <a:prstGeom prst="roundRect">
            <a:avLst>
              <a:gd name="adj" fmla="val 7580"/>
            </a:avLst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Isosceles Triangle 26"/>
          <p:cNvSpPr/>
          <p:nvPr/>
        </p:nvSpPr>
        <p:spPr>
          <a:xfrm>
            <a:off x="5059090" y="5670455"/>
            <a:ext cx="156378" cy="134809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5775206"/>
            <a:ext cx="3407510" cy="830997"/>
          </a:xfrm>
          <a:prstGeom prst="rect">
            <a:avLst/>
          </a:prstGeom>
          <a:ln>
            <a:solidFill>
              <a:schemeClr val="accent2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th-TH" sz="1600" dirty="0" err="1">
                <a:latin typeface="TH Sarabun New" pitchFamily="34" charset="-34"/>
                <a:cs typeface="TH Sarabun New" pitchFamily="34" charset="-34"/>
              </a:rPr>
              <a:t>โบว์</a:t>
            </a:r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สีแดง สัญลักษณ์แห่งความหวังของวันเอดส์โลก (ตรงกับ</a:t>
            </a:r>
          </a:p>
          <a:p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วันที่ ๑ ธันวาคมของทุกปี) ซึ่งได้แก่ ความหวังในการหาวัคซีน</a:t>
            </a:r>
          </a:p>
          <a:p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เพื่อรักษาโรคและเพื่อให้ผู้ติดเชื้อมีคุณภาพชีวิตที่ดีขึ้น</a:t>
            </a:r>
          </a:p>
        </p:txBody>
      </p:sp>
      <p:cxnSp>
        <p:nvCxnSpPr>
          <p:cNvPr id="9" name="Elbow Connector 8"/>
          <p:cNvCxnSpPr>
            <a:stCxn id="2" idx="3"/>
            <a:endCxn id="20" idx="3"/>
          </p:cNvCxnSpPr>
          <p:nvPr/>
        </p:nvCxnSpPr>
        <p:spPr>
          <a:xfrm flipV="1">
            <a:off x="3659030" y="5950858"/>
            <a:ext cx="150197" cy="239847"/>
          </a:xfrm>
          <a:prstGeom prst="bentConnector2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340954" y="5766355"/>
            <a:ext cx="3407510" cy="830997"/>
          </a:xfrm>
          <a:prstGeom prst="rect">
            <a:avLst/>
          </a:prstGeom>
          <a:ln>
            <a:solidFill>
              <a:schemeClr val="accent2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การเลือกบริโภคไข่ที่ปรุงสุกช่วยป้องกันโรคไข้หวัดนกได้</a:t>
            </a:r>
          </a:p>
          <a:p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เพราะเชื้อโรคต่างๆ ที่อาจปนเปื้อนมาจะถูกทำลายไปด้วย</a:t>
            </a:r>
          </a:p>
          <a:p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ความร้อน</a:t>
            </a:r>
          </a:p>
        </p:txBody>
      </p:sp>
      <p:cxnSp>
        <p:nvCxnSpPr>
          <p:cNvPr id="33" name="Elbow Connector 32"/>
          <p:cNvCxnSpPr>
            <a:stCxn id="32" idx="1"/>
            <a:endCxn id="27" idx="3"/>
          </p:cNvCxnSpPr>
          <p:nvPr/>
        </p:nvCxnSpPr>
        <p:spPr>
          <a:xfrm rot="10800000">
            <a:off x="5137280" y="5805264"/>
            <a:ext cx="203675" cy="376590"/>
          </a:xfrm>
          <a:prstGeom prst="bentConnector2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26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35" name="Picture 2" descr="K:\TSM 3-A\Logo Aksorn\Aksorn Charoen Tat_2.pn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" name="รูปภาพ 1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4061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215"/>
            <a:ext cx="9144000" cy="5895129"/>
          </a:xfrm>
          <a:prstGeom prst="rect">
            <a:avLst/>
          </a:prstGeom>
        </p:spPr>
      </p:pic>
      <p:sp>
        <p:nvSpPr>
          <p:cNvPr id="6" name="Round Same Side Corner Rectangle 5"/>
          <p:cNvSpPr/>
          <p:nvPr/>
        </p:nvSpPr>
        <p:spPr>
          <a:xfrm>
            <a:off x="971600" y="189074"/>
            <a:ext cx="8151440" cy="648072"/>
          </a:xfrm>
          <a:prstGeom prst="round2Same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" y="455355"/>
            <a:ext cx="827584" cy="6155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213" y="192933"/>
            <a:ext cx="8209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solidFill>
                  <a:schemeClr val="accent3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โรคไม่ติดต่อที่เป็นสาเหตุของการเจ็บป่วยและการตายของคนไทย</a:t>
            </a:r>
          </a:p>
        </p:txBody>
      </p:sp>
      <p:grpSp>
        <p:nvGrpSpPr>
          <p:cNvPr id="10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11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12" name="Picture 2" descr="K:\TSM 3-A\Logo Aksorn\Aksorn Charoen Tat_2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44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6130"/>
            <a:ext cx="9180512" cy="6119939"/>
          </a:xfrm>
          <a:prstGeom prst="rect">
            <a:avLst/>
          </a:prstGeom>
        </p:spPr>
      </p:pic>
      <p:sp>
        <p:nvSpPr>
          <p:cNvPr id="6" name="Round Same Side Corner Rectangle 5"/>
          <p:cNvSpPr/>
          <p:nvPr/>
        </p:nvSpPr>
        <p:spPr>
          <a:xfrm>
            <a:off x="1029072" y="189074"/>
            <a:ext cx="8151440" cy="648072"/>
          </a:xfrm>
          <a:prstGeom prst="round2Same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" y="455355"/>
            <a:ext cx="827584" cy="6155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221" y="192933"/>
            <a:ext cx="8209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solidFill>
                  <a:schemeClr val="accent3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โรคไม่ติดต่อที่เป็นสาเหตุของการเจ็บป่วยและการตายของคนไทย</a:t>
            </a:r>
          </a:p>
        </p:txBody>
      </p:sp>
      <p:grpSp>
        <p:nvGrpSpPr>
          <p:cNvPr id="10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11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12" name="Picture 2" descr="K:\TSM 3-A\Logo Aksorn\Aksorn Charoen Tat_2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5009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1102</Words>
  <Application>Microsoft Office PowerPoint</Application>
  <PresentationFormat>นำเสนอทางหน้าจอ (4:3)</PresentationFormat>
  <Paragraphs>167</Paragraphs>
  <Slides>11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11</vt:i4>
      </vt:variant>
    </vt:vector>
  </HeadingPairs>
  <TitlesOfParts>
    <vt:vector size="15" baseType="lpstr">
      <vt:lpstr>Arial</vt:lpstr>
      <vt:lpstr>Calibri</vt:lpstr>
      <vt:lpstr>TH Sarabun New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Supappon Tasvad</dc:creator>
  <cp:lastModifiedBy>fahlemon1998@gmail.com</cp:lastModifiedBy>
  <cp:revision>53</cp:revision>
  <dcterms:created xsi:type="dcterms:W3CDTF">2017-02-23T07:57:03Z</dcterms:created>
  <dcterms:modified xsi:type="dcterms:W3CDTF">2021-11-09T02:50:22Z</dcterms:modified>
</cp:coreProperties>
</file>