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715000" type="screen16x10"/>
  <p:notesSz cx="6858000" cy="9144000"/>
  <p:embeddedFontLst>
    <p:embeddedFont>
      <p:font typeface="Cordia New" panose="020B0304020202020204" pitchFamily="34" charset="-34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H SarabunPSK" panose="020B0500040200020003" pitchFamily="34" charset="-34"/>
      <p:regular r:id="rId23"/>
      <p:bold r:id="rId24"/>
      <p:italic r:id="rId25"/>
      <p:boldItalic r:id="rId26"/>
    </p:embeddedFont>
    <p:embeddedFont>
      <p:font typeface="TH Mali Grade 6" panose="02000506000000020004" pitchFamily="2" charset="-34"/>
      <p:regular r:id="rId27"/>
      <p:bold r:id="rId28"/>
      <p:italic r:id="rId29"/>
      <p:boldItalic r:id="rId30"/>
    </p:embeddedFont>
    <p:embeddedFont>
      <p:font typeface="Angsana New" panose="02020603050405020304" pitchFamily="18" charset="-34"/>
      <p:regular r:id="rId31"/>
      <p:bold r:id="rId32"/>
      <p:italic r:id="rId33"/>
      <p:boldItalic r:id="rId34"/>
    </p:embeddedFont>
    <p:embeddedFont>
      <p:font typeface="TH Krub" panose="02000506040000020004" pitchFamily="2" charset="-34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B8D1"/>
    <a:srgbClr val="F4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 snapToObjects="1">
      <p:cViewPr varScale="1">
        <p:scale>
          <a:sx n="84" d="100"/>
          <a:sy n="84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00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401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91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87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40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41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0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59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83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99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38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66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E0064B62-6571-4E4A-995B-70CDBE922DF0}"/>
              </a:ext>
            </a:extLst>
          </p:cNvPr>
          <p:cNvSpPr/>
          <p:nvPr/>
        </p:nvSpPr>
        <p:spPr>
          <a:xfrm>
            <a:off x="0" y="0"/>
            <a:ext cx="9144000" cy="31271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1491215" y="150197"/>
            <a:ext cx="68945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วิชา สุขศึกษา</a:t>
            </a:r>
          </a:p>
          <a:p>
            <a:pPr algn="ctr"/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ชั้นมัธยมศึกษาปีที่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3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กลุ่มสาระการเรียนสุขศึกษาและพลศึกษา</a:t>
            </a:r>
            <a:endParaRPr lang="en-U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7170" name="Picture 2" descr="วันเด็ก - saifon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46" y="4168388"/>
            <a:ext cx="3816547" cy="13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5" y="240667"/>
            <a:ext cx="1403036" cy="1050923"/>
          </a:xfrm>
          <a:prstGeom prst="rect">
            <a:avLst/>
          </a:prstGeom>
        </p:spPr>
      </p:pic>
      <p:pic>
        <p:nvPicPr>
          <p:cNvPr id="11" name="Picture 2" descr="https://o.remove.bg/downloads/8c244dd2-32d4-4b4e-a000-d76ef38c45f1/178541400_188172299807738_5945799791175942367_n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3372" r="16356" b="27572"/>
          <a:stretch/>
        </p:blipFill>
        <p:spPr bwMode="auto">
          <a:xfrm>
            <a:off x="7360920" y="3180139"/>
            <a:ext cx="1833280" cy="20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2997935" y="3386135"/>
            <a:ext cx="3441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ครูผู้สอน คุณ</a:t>
            </a:r>
            <a:r>
              <a:rPr lang="th-TH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</a:t>
            </a:r>
            <a:r>
              <a:rPr lang="th-TH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อัญญานี</a:t>
            </a:r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โคต</a:t>
            </a:r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ถา</a:t>
            </a:r>
            <a:endParaRPr lang="th-TH" sz="28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3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E0064B62-6571-4E4A-995B-70CDBE922DF0}"/>
              </a:ext>
            </a:extLst>
          </p:cNvPr>
          <p:cNvSpPr/>
          <p:nvPr/>
        </p:nvSpPr>
        <p:spPr>
          <a:xfrm>
            <a:off x="0" y="0"/>
            <a:ext cx="3508744" cy="571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3820832" y="301959"/>
            <a:ext cx="532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สื่อโฆษณาที่มีอิทธิพลต่อการเจริญเติบโต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="" xmlns:a16="http://schemas.microsoft.com/office/drawing/2014/main" id="{F2F2FE21-BAB3-7741-998F-E93338569550}"/>
              </a:ext>
            </a:extLst>
          </p:cNvPr>
          <p:cNvSpPr txBox="1"/>
          <p:nvPr/>
        </p:nvSpPr>
        <p:spPr>
          <a:xfrm>
            <a:off x="245313" y="2964371"/>
            <a:ext cx="3027621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เด็กวัยรุ่นเรียนรู้ชีวิตจากชีวิตจริงที่เขาดำเนินอยู่ ขณะเดียวกันเขาก็เรียนรู้หรือซึมซับความรุนแรงจากชีวิตจริงที่เขาได้เห็นได้ สัมผัสจากคนใกล้ชิด , ครอบครัว , ชุมชน , สังคม , โรงเรียน , สิ่งแวดล้อม ตลอดจนจากสื่อต่างๆ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F5781164-7748-9A4C-9F51-AF5B4CE4C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27" y="1019792"/>
            <a:ext cx="2263806" cy="2263806"/>
          </a:xfrm>
          <a:prstGeom prst="ellipse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50456053-FD13-8245-94C6-5347D66C7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32" y="1019792"/>
            <a:ext cx="2263805" cy="2263806"/>
          </a:xfrm>
          <a:prstGeom prst="ellipse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5122" name="Picture 2" descr="พฤติกรรมการใช้สื่อออนไลน์ที่กำลังกลายเป็นปัญหาที่น่าเป็นห่วงของวัยรุ่น |  เว็บสังคมออนไลน์ สื่อสังคมออนไลน์ในปัจจุบัน ของคนรุ่นใหม่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r="5705"/>
          <a:stretch/>
        </p:blipFill>
        <p:spPr bwMode="auto">
          <a:xfrm>
            <a:off x="245313" y="461652"/>
            <a:ext cx="2967026" cy="204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9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E0064B62-6571-4E4A-995B-70CDBE922DF0}"/>
              </a:ext>
            </a:extLst>
          </p:cNvPr>
          <p:cNvSpPr/>
          <p:nvPr/>
        </p:nvSpPr>
        <p:spPr>
          <a:xfrm>
            <a:off x="8696" y="0"/>
            <a:ext cx="9135304" cy="28676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3680612" y="390843"/>
            <a:ext cx="3908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ผลกระทบจากความรุนแรงใน</a:t>
            </a:r>
            <a:r>
              <a:rPr lang="th-TH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วัยรุ่นจากการใช้สื่อ</a:t>
            </a:r>
            <a:endParaRPr lang="th-TH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5A1494C7-A0E0-634F-9128-3E40024D2293}"/>
              </a:ext>
            </a:extLst>
          </p:cNvPr>
          <p:cNvSpPr txBox="1"/>
          <p:nvPr/>
        </p:nvSpPr>
        <p:spPr>
          <a:xfrm>
            <a:off x="3833855" y="3106519"/>
            <a:ext cx="305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ผลกระทบระยะสั้น</a:t>
            </a:r>
          </a:p>
        </p:txBody>
      </p:sp>
      <p:sp>
        <p:nvSpPr>
          <p:cNvPr id="3" name="วงรี 2">
            <a:extLst>
              <a:ext uri="{FF2B5EF4-FFF2-40B4-BE49-F238E27FC236}">
                <a16:creationId xmlns="" xmlns:a16="http://schemas.microsoft.com/office/drawing/2014/main" id="{7C0DAB16-D71B-194F-9183-76234FA6969B}"/>
              </a:ext>
            </a:extLst>
          </p:cNvPr>
          <p:cNvSpPr/>
          <p:nvPr/>
        </p:nvSpPr>
        <p:spPr>
          <a:xfrm>
            <a:off x="774075" y="1294559"/>
            <a:ext cx="3059780" cy="3059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18349FC7-59E8-EF4F-960D-4B57E307A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64" y="1468061"/>
            <a:ext cx="2754649" cy="2694195"/>
          </a:xfrm>
          <a:prstGeom prst="ellipse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832502" y="3683266"/>
            <a:ext cx="4831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ขาดความพร้อมในการเรียนหนังสือ การเรียนตกต่ำ เรียนไม่ทันเพื่อน มีความเสี่ยงที่จะต้องหยุดเรียนกลางคัน มีเจตคติต่อต้านสังคม มีความก้าวร้าวและวิตกกังวล 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69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E0064B62-6571-4E4A-995B-70CDBE922DF0}"/>
              </a:ext>
            </a:extLst>
          </p:cNvPr>
          <p:cNvSpPr/>
          <p:nvPr/>
        </p:nvSpPr>
        <p:spPr>
          <a:xfrm>
            <a:off x="8696" y="0"/>
            <a:ext cx="9135304" cy="28676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วงรี 2">
            <a:extLst>
              <a:ext uri="{FF2B5EF4-FFF2-40B4-BE49-F238E27FC236}">
                <a16:creationId xmlns="" xmlns:a16="http://schemas.microsoft.com/office/drawing/2014/main" id="{7C0DAB16-D71B-194F-9183-76234FA6969B}"/>
              </a:ext>
            </a:extLst>
          </p:cNvPr>
          <p:cNvSpPr/>
          <p:nvPr/>
        </p:nvSpPr>
        <p:spPr>
          <a:xfrm>
            <a:off x="774075" y="1294559"/>
            <a:ext cx="3059780" cy="3059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18349FC7-59E8-EF4F-960D-4B57E307A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64" y="1445756"/>
            <a:ext cx="2754649" cy="2716500"/>
          </a:xfrm>
          <a:prstGeom prst="ellipse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833855" y="313229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การทำผิดกฎหมาย  มีประวัติที่มัวหมองมีคดีติดตัว มีปัญหาเรื่องความประพฤติ ระเบียบวินัยกับโรงเรียนถูกพักการเรียน หรือถูกไล่ออก เกิดความซึมเศร้ารุนแรง เสพสารเสพติดและเครื่องดื่มที่มีแอลกอฮอล์ใช้ความรุนแรงต่อผู้อื่น เป็นภาระแก่สังคม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75862" y="5335892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3680612" y="390843"/>
            <a:ext cx="3908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ผลกระทบจากความรุนแรงใน</a:t>
            </a:r>
            <a:r>
              <a:rPr lang="th-TH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วัยรุ่นจากการใช้สื่อ</a:t>
            </a:r>
            <a:endParaRPr lang="th-TH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="" xmlns:a16="http://schemas.microsoft.com/office/drawing/2014/main" id="{5A1494C7-A0E0-634F-9128-3E40024D2293}"/>
              </a:ext>
            </a:extLst>
          </p:cNvPr>
          <p:cNvSpPr txBox="1"/>
          <p:nvPr/>
        </p:nvSpPr>
        <p:spPr>
          <a:xfrm>
            <a:off x="3985744" y="2090594"/>
            <a:ext cx="305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ผลกระทบ</a:t>
            </a:r>
            <a:r>
              <a:rPr lang="th-TH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ระยะยาว</a:t>
            </a:r>
            <a:endParaRPr lang="th-TH" sz="320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15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="" xmlns:a16="http://schemas.microsoft.com/office/drawing/2014/main" id="{F22E0811-3D67-9046-A576-6DBA1991A9A2}"/>
              </a:ext>
            </a:extLst>
          </p:cNvPr>
          <p:cNvSpPr/>
          <p:nvPr/>
        </p:nvSpPr>
        <p:spPr>
          <a:xfrm>
            <a:off x="204499" y="226670"/>
            <a:ext cx="4143981" cy="5310530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5A1494C7-A0E0-634F-9128-3E40024D2293}"/>
              </a:ext>
            </a:extLst>
          </p:cNvPr>
          <p:cNvSpPr txBox="1"/>
          <p:nvPr/>
        </p:nvSpPr>
        <p:spPr>
          <a:xfrm>
            <a:off x="455932" y="1715297"/>
            <a:ext cx="3504482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ให้นักเรียนทำลงในสมุดของเราเอง.....</a:t>
            </a:r>
          </a:p>
          <a:p>
            <a:pPr marL="457200" indent="-457200" algn="thaiDist">
              <a:buAutoNum type="arabicPeriod"/>
            </a:pPr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ให้นักเรียนสรุปความรู้ที่ได้รับ</a:t>
            </a:r>
          </a:p>
          <a:p>
            <a:pPr marL="457200" indent="-457200" algn="thaiDist">
              <a:buAutoNum type="arabicPeriod"/>
            </a:pPr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ให้บอกแนวทางการรับมือสื่อโฆษณาต่างๆ ที่ส่งผลกระทบต่อพฤติกรรมของวัยรุ่น คนละ </a:t>
            </a:r>
            <a:r>
              <a:rPr lang="en-US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นะคะ </a:t>
            </a:r>
          </a:p>
          <a:p>
            <a:pPr algn="thaiDist"/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เปิดภาคเรียนเรามาลุ้นดูกันว่าใครจะตอบได้ดีกว่ากัน </a:t>
            </a:r>
          </a:p>
          <a:p>
            <a:pPr algn="thaiDist"/>
            <a:r>
              <a:rPr lang="th-TH" sz="2400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บ้ายยยยยย</a:t>
            </a:r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บายจ้า เด็กๆ แล้วเจอกัน</a:t>
            </a:r>
            <a:endParaRPr lang="th-TH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="" xmlns:a16="http://schemas.microsoft.com/office/drawing/2014/main" id="{8589D9E5-E148-EC42-B533-B84A83EB9FFF}"/>
              </a:ext>
            </a:extLst>
          </p:cNvPr>
          <p:cNvSpPr txBox="1"/>
          <p:nvPr/>
        </p:nvSpPr>
        <p:spPr>
          <a:xfrm>
            <a:off x="0" y="426097"/>
            <a:ext cx="4171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จบแล้ว เป็นไงบ้างเด็กๆ</a:t>
            </a:r>
          </a:p>
          <a:p>
            <a:pPr algn="ctr"/>
            <a:r>
              <a:rPr lang="th-TH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เรามาลองทำแบบฝึกหัดกันดูน้า</a:t>
            </a:r>
            <a:endParaRPr lang="th-TH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63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E0064B62-6571-4E4A-995B-70CDBE922DF0}"/>
              </a:ext>
            </a:extLst>
          </p:cNvPr>
          <p:cNvSpPr/>
          <p:nvPr/>
        </p:nvSpPr>
        <p:spPr>
          <a:xfrm>
            <a:off x="0" y="0"/>
            <a:ext cx="9144000" cy="31271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1637734" y="40057"/>
            <a:ext cx="6161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หน่วยการเรียนรู้ที่ </a:t>
            </a:r>
            <a:r>
              <a:rPr lang="en-US" sz="72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2</a:t>
            </a:r>
            <a:endParaRPr lang="th-TH" sz="72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72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วัยรุ่ยกับสังคม</a:t>
            </a:r>
            <a:endParaRPr lang="th-TH" sz="72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บทเรียนที่ </a:t>
            </a:r>
            <a:r>
              <a:rPr lang="en-US" sz="48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5</a:t>
            </a:r>
            <a:endParaRPr lang="th-TH" sz="48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1486052" y="3351392"/>
            <a:ext cx="631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วัยรุ่นกับสื่อโฆษณา</a:t>
            </a:r>
            <a:endParaRPr lang="th-TH" sz="3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https://o.remove.bg/downloads/8c244dd2-32d4-4b4e-a000-d76ef38c45f1/178541400_188172299807738_5945799791175942367_n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3372" r="16356" b="27572"/>
          <a:stretch/>
        </p:blipFill>
        <p:spPr bwMode="auto">
          <a:xfrm>
            <a:off x="7360920" y="3180139"/>
            <a:ext cx="1833280" cy="20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วันเด็ก - saifon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73" y="3997723"/>
            <a:ext cx="4334007" cy="15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5" y="240667"/>
            <a:ext cx="1403036" cy="105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E0064B62-6571-4E4A-995B-70CDBE922DF0}"/>
              </a:ext>
            </a:extLst>
          </p:cNvPr>
          <p:cNvSpPr/>
          <p:nvPr/>
        </p:nvSpPr>
        <p:spPr>
          <a:xfrm>
            <a:off x="0" y="0"/>
            <a:ext cx="9144000" cy="34130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="" xmlns:a16="http://schemas.microsoft.com/office/drawing/2014/main" id="{F22E0811-3D67-9046-A576-6DBA1991A9A2}"/>
              </a:ext>
            </a:extLst>
          </p:cNvPr>
          <p:cNvSpPr/>
          <p:nvPr/>
        </p:nvSpPr>
        <p:spPr>
          <a:xfrm>
            <a:off x="441251" y="550235"/>
            <a:ext cx="8261498" cy="461453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3017387" y="757356"/>
            <a:ext cx="3109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จุดประสงค์การเรียนรู้</a:t>
            </a:r>
            <a:endParaRPr lang="th-TH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5A1494C7-A0E0-634F-9128-3E40024D2293}"/>
              </a:ext>
            </a:extLst>
          </p:cNvPr>
          <p:cNvSpPr txBox="1"/>
          <p:nvPr/>
        </p:nvSpPr>
        <p:spPr>
          <a:xfrm>
            <a:off x="843376" y="1445208"/>
            <a:ext cx="7717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อธิบายความ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หมายความสำคัญและ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อิทธิพลของสื่อโฆษณาที่มีอิทธิพลต่อการเจริญเติบโตและ</a:t>
            </a:r>
          </a:p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พัฒนาการของวัยรุ่นอย่างถูกต้องได้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K) </a:t>
            </a:r>
            <a:endParaRPr lang="th-TH" sz="24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เข้าร่วมปฏิบัติกิจกรรม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การเรียนรู้ในเรื่อง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วัยรุ่นกับสื่อโฆษณาด้วย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ความสนใจ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ใฝ่รู้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A)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สื่อสารเพื่ออธิบายเกี่ยวกบความ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หมายความสำคัญและ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อิทธิพลของสื่อโฆษณาที่มีอิทธิพลต่อ</a:t>
            </a:r>
          </a:p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การเจริญเติบโตและ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พัฒนาการของวัยรุ่นอย่างถูกต้องได้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P)</a:t>
            </a:r>
            <a:endParaRPr lang="th-TH" sz="24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นิยาย รักวัยใส : Dek-D.com - Wr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77" y="3286282"/>
            <a:ext cx="3669518" cy="175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56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E0064B62-6571-4E4A-995B-70CDBE922DF0}"/>
              </a:ext>
            </a:extLst>
          </p:cNvPr>
          <p:cNvSpPr/>
          <p:nvPr/>
        </p:nvSpPr>
        <p:spPr>
          <a:xfrm>
            <a:off x="8696" y="0"/>
            <a:ext cx="9135304" cy="28676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2621894" y="255543"/>
            <a:ext cx="3908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วัยรุ่นกับสื่อโฆษณา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5A1494C7-A0E0-634F-9128-3E40024D2293}"/>
              </a:ext>
            </a:extLst>
          </p:cNvPr>
          <p:cNvSpPr txBox="1"/>
          <p:nvPr/>
        </p:nvSpPr>
        <p:spPr>
          <a:xfrm>
            <a:off x="594360" y="3068659"/>
            <a:ext cx="8149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ปัจจุบันสื่อโฆษณา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มีบทบาท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ต่อวัยรุ่น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ไทยโดยเฉพาะ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								ประเภทอิเล็กทรอน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กส์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ทันสมัยได้ถูกต้อง</a:t>
            </a:r>
            <a:endParaRPr lang="th-TH" sz="24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นำมาใช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้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ประชาสัมพันธ์เผยแพร่สินค้าโดยเฉพาะ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การสื่อสารผ่านทางอินเทอร์เน็ต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ที่ทำให้เกิด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แลกเปลี่ยนทางด้านทัศนคต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ระหว่างบุคคล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อาจนำไปสู่การ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เปลี่ยนแปลงทางค่านิยมและพฤติกรรมที่เหมาะสมและอาจ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ไม่เหมาะสม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</a:p>
        </p:txBody>
      </p:sp>
      <p:sp>
        <p:nvSpPr>
          <p:cNvPr id="3" name="วงรี 2">
            <a:extLst>
              <a:ext uri="{FF2B5EF4-FFF2-40B4-BE49-F238E27FC236}">
                <a16:creationId xmlns="" xmlns:a16="http://schemas.microsoft.com/office/drawing/2014/main" id="{7C0DAB16-D71B-194F-9183-76234FA6969B}"/>
              </a:ext>
            </a:extLst>
          </p:cNvPr>
          <p:cNvSpPr/>
          <p:nvPr/>
        </p:nvSpPr>
        <p:spPr>
          <a:xfrm>
            <a:off x="773398" y="991007"/>
            <a:ext cx="3059780" cy="3059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18349FC7-59E8-EF4F-960D-4B57E307A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4" y="1157416"/>
            <a:ext cx="2754649" cy="2701287"/>
          </a:xfrm>
          <a:prstGeom prst="ellipse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11268" name="Picture 4" descr="หน่วยการเรียนรู้ที่ 3 การเขียนเพื่อผ่านสื่ออิเล็กทรอนิกส์ | thailearning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94" y="0"/>
            <a:ext cx="3288796" cy="281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E0064B62-6571-4E4A-995B-70CDBE922DF0}"/>
              </a:ext>
            </a:extLst>
          </p:cNvPr>
          <p:cNvSpPr/>
          <p:nvPr/>
        </p:nvSpPr>
        <p:spPr>
          <a:xfrm>
            <a:off x="0" y="0"/>
            <a:ext cx="3508744" cy="571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3820832" y="177491"/>
            <a:ext cx="532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ความสำคัญของสื่อโฆษณา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="" xmlns:a16="http://schemas.microsoft.com/office/drawing/2014/main" id="{F2F2FE21-BAB3-7741-998F-E93338569550}"/>
              </a:ext>
            </a:extLst>
          </p:cNvPr>
          <p:cNvSpPr txBox="1"/>
          <p:nvPr/>
        </p:nvSpPr>
        <p:spPr>
          <a:xfrm>
            <a:off x="240561" y="3301639"/>
            <a:ext cx="3027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โฆษณานับว่ามีอิทธิพลต่อความรู้สึกนึกคิด ทัศนคติ ค่านิยม และพฤติกรรมของผู้บริโภคเป็นอย่างมาก กล่าวคือ ในการที่จะพิจารณาเลือกซื้อสินค้า ผลิตภัณฑ์ หรือใช้บริการเกี่ยวกับสุขภาพ 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="" xmlns:a16="http://schemas.microsoft.com/office/drawing/2014/main" id="{6D9F7D11-7649-DE4D-9DD1-D46A7C219A99}"/>
              </a:ext>
            </a:extLst>
          </p:cNvPr>
          <p:cNvSpPr/>
          <p:nvPr/>
        </p:nvSpPr>
        <p:spPr>
          <a:xfrm>
            <a:off x="3634740" y="3451195"/>
            <a:ext cx="2312604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ข้อความเชิญชวนตามสื่อโฆษณารูปแบบที่หลากหลาย จึงมีส่วนสำคัญในการตัดสินใจของผู้บริโภคในการตัดสินใจซื้อ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="" xmlns:a16="http://schemas.microsoft.com/office/drawing/2014/main" id="{E6998E34-8520-0143-B81F-0603117AC706}"/>
              </a:ext>
            </a:extLst>
          </p:cNvPr>
          <p:cNvSpPr/>
          <p:nvPr/>
        </p:nvSpPr>
        <p:spPr>
          <a:xfrm>
            <a:off x="6253004" y="3451195"/>
            <a:ext cx="2353785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พิจารณาสื่อโฆษณาให้ละเอียดรอบคอบว่ามีการให้ข้อมูลที่เป็นจริงหรือมีโฆษณาชวนเชื่อเกินจริงหรือไม่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F5781164-7748-9A4C-9F51-AF5B4CE4C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58" y="1019791"/>
            <a:ext cx="2263806" cy="2263805"/>
          </a:xfrm>
          <a:prstGeom prst="ellipse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50456053-FD13-8245-94C6-5347D66C7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83" y="1019792"/>
            <a:ext cx="2263805" cy="2263805"/>
          </a:xfrm>
          <a:prstGeom prst="ellipse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10242" name="Picture 2" descr="โสดอย่างสุข 5 วิธี เล่น Facebook แบบไม่ปวดใจ!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r="37034"/>
          <a:stretch/>
        </p:blipFill>
        <p:spPr bwMode="auto">
          <a:xfrm>
            <a:off x="195483" y="301959"/>
            <a:ext cx="3006091" cy="276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="" xmlns:a16="http://schemas.microsoft.com/office/drawing/2014/main" id="{F22E0811-3D67-9046-A576-6DBA1991A9A2}"/>
              </a:ext>
            </a:extLst>
          </p:cNvPr>
          <p:cNvSpPr/>
          <p:nvPr/>
        </p:nvSpPr>
        <p:spPr>
          <a:xfrm>
            <a:off x="204499" y="226670"/>
            <a:ext cx="4143981" cy="5310530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5A1494C7-A0E0-634F-9128-3E40024D2293}"/>
              </a:ext>
            </a:extLst>
          </p:cNvPr>
          <p:cNvSpPr txBox="1"/>
          <p:nvPr/>
        </p:nvSpPr>
        <p:spPr>
          <a:xfrm>
            <a:off x="296157" y="1164728"/>
            <a:ext cx="33411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สื่อสิ่งพิมพ์ เช่น วารสาร นิตยสาร แผ่นพับ และโปสเตอร์</a:t>
            </a:r>
          </a:p>
          <a:p>
            <a:r>
              <a:rPr lang="th-TH" sz="2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สื่อมวลชน เช่น หนังสือพิมพ์ วิทยุ โทรทัศน์</a:t>
            </a:r>
          </a:p>
          <a:p>
            <a:r>
              <a:rPr lang="th-TH" sz="2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สื่อบุคคล เช่น ครู แพทย์ พยาบาล วิทยากร ผู้ทรงคุณวุฒิ ผู้นำชุมชน อาสาสมัคร นักเรียน นักศึกษา ดารา และผู้มีชื่อเสียงในสังคม</a:t>
            </a:r>
          </a:p>
          <a:p>
            <a:r>
              <a:rPr lang="th-TH" sz="2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สื่ออินเตอร์เน็ต เช่น </a:t>
            </a:r>
            <a:r>
              <a:rPr lang="th-TH" sz="20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เกมส์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 และเว็บไซต์</a:t>
            </a:r>
          </a:p>
          <a:p>
            <a:r>
              <a:rPr lang="th-TH" sz="2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สื่อกิจกรรม เช่น การจัดแถลงข่าว การพาสื่อมวลชนเยี่ยมชมโรงงาน เป็นต้น</a:t>
            </a:r>
          </a:p>
          <a:p>
            <a:r>
              <a:rPr lang="th-TH" sz="2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สื่ออื่นๆ เช่น สื่อ</a:t>
            </a:r>
            <a:r>
              <a:rPr lang="th-TH" sz="20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วีดิ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ทัศน์ สื่อซีดี แนะนำสินค้า สื่อป้ายโฆษณากลางแจ้ง สื่อโฆษณาเคลื่อนที่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="" xmlns:a16="http://schemas.microsoft.com/office/drawing/2014/main" id="{8589D9E5-E148-EC42-B533-B84A83EB9FFF}"/>
              </a:ext>
            </a:extLst>
          </p:cNvPr>
          <p:cNvSpPr txBox="1"/>
          <p:nvPr/>
        </p:nvSpPr>
        <p:spPr>
          <a:xfrm>
            <a:off x="0" y="518397"/>
            <a:ext cx="417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ประเภทของสื่อโฆษณา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9218" name="Picture 2" descr="อย.ชี้อาหารเสริม “เบลล่า” ขอเลขถูกต้อง แต่โฆษณาไม่ขออนุญาต-พ่วงเกินจริ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40" y="550235"/>
            <a:ext cx="4831409" cy="268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E0064B62-6571-4E4A-995B-70CDBE922DF0}"/>
              </a:ext>
            </a:extLst>
          </p:cNvPr>
          <p:cNvSpPr/>
          <p:nvPr/>
        </p:nvSpPr>
        <p:spPr>
          <a:xfrm>
            <a:off x="0" y="1372744"/>
            <a:ext cx="9144000" cy="3219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5A1494C7-A0E0-634F-9128-3E40024D2293}"/>
              </a:ext>
            </a:extLst>
          </p:cNvPr>
          <p:cNvSpPr txBox="1"/>
          <p:nvPr/>
        </p:nvSpPr>
        <p:spPr>
          <a:xfrm>
            <a:off x="0" y="2001511"/>
            <a:ext cx="3803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1. ผู้ส่งสาร (</a:t>
            </a: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Sender) 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บุคคลหรือกลุ่มบุคคลที่ทำหน้าที่ในการเสนอข่าวสารโดย การพูด การเขียน การแสดงท่าทางแก่ผู้รับสาร ซึ้งผู้ส่งสารจะต้องเป็นผู้ที่มีทักษะในการสื่อสารเป็นอย่างดี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h-TH" sz="2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ข่าวสาร (</a:t>
            </a: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Massage) </a:t>
            </a: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ข้อมูลหรือสารที่ถูกส่งผ่านช่องทางสื่อ โดยการพูด การเขียน และรูปภาพ ข่าวสารเป็นสิ่งสำคัญที่ผู้ส่งสารต้องการส่งไปยังผู้รับข่าวสาร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="" xmlns:a16="http://schemas.microsoft.com/office/drawing/2014/main" id="{685EA6C1-F913-EC4C-9806-5CD87ADF0C6C}"/>
              </a:ext>
            </a:extLst>
          </p:cNvPr>
          <p:cNvSpPr txBox="1"/>
          <p:nvPr/>
        </p:nvSpPr>
        <p:spPr>
          <a:xfrm>
            <a:off x="0" y="1478291"/>
            <a:ext cx="6713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องค์ประกอบของการสื่อสาร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="" xmlns:a16="http://schemas.microsoft.com/office/drawing/2014/main" id="{311A9173-C397-6142-A9D2-6551F9C79261}"/>
              </a:ext>
            </a:extLst>
          </p:cNvPr>
          <p:cNvSpPr/>
          <p:nvPr/>
        </p:nvSpPr>
        <p:spPr>
          <a:xfrm>
            <a:off x="4491506" y="823238"/>
            <a:ext cx="4130749" cy="4199565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="" xmlns:a16="http://schemas.microsoft.com/office/drawing/2014/main" id="{AE3909AC-3A0F-0446-A29B-190D76C88F3A}"/>
              </a:ext>
            </a:extLst>
          </p:cNvPr>
          <p:cNvSpPr txBox="1"/>
          <p:nvPr/>
        </p:nvSpPr>
        <p:spPr>
          <a:xfrm>
            <a:off x="4620880" y="1122801"/>
            <a:ext cx="3837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3. ช่องทางสื่อ (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Channel) 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ช่องทางที่นำข้อมูลข่าวสารไปยังผู้รับสาร เช่น หนังสื่อพิมพ์ วารสาร โทรทัศน์ วิทยุ รวมทั้งสื่อบุคคล เป็นต้น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h-TH" sz="20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ผู้รับข่าวสาร (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Receiver) 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คือบุคคลหรือกลุ่มบุคคลที่ได้รับข่าวสารจากผู้ส่งสารโดยการฟัง ดู และอ่าน ผู้รับข่าวสารต้องเป็นผู้ที่มีความเข้าใจในข่าวสารที่ผู้ส่งสารส่งมาให้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203562" y="5279630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8198" name="Picture 6" descr="https://o.remove.bg/downloads/4322e438-1bf2-4d00-b6c9-2b6915b20378/11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85" y="3330024"/>
            <a:ext cx="3501615" cy="262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E0064B62-6571-4E4A-995B-70CDBE922DF0}"/>
              </a:ext>
            </a:extLst>
          </p:cNvPr>
          <p:cNvSpPr/>
          <p:nvPr/>
        </p:nvSpPr>
        <p:spPr>
          <a:xfrm>
            <a:off x="0" y="2082800"/>
            <a:ext cx="9144000" cy="363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5A1494C7-A0E0-634F-9128-3E40024D2293}"/>
              </a:ext>
            </a:extLst>
          </p:cNvPr>
          <p:cNvSpPr txBox="1"/>
          <p:nvPr/>
        </p:nvSpPr>
        <p:spPr>
          <a:xfrm>
            <a:off x="4111260" y="2373168"/>
            <a:ext cx="4591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ปัจจุบัน</a:t>
            </a: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มีภัยที่เกิดขึ้นจากสื่อและเทคโนโลยีสมัยใหม่มากขึ้น วัยรุ่นหลายๆ คนเป็นเหยื่อ ไม่ว่าจะเรื่อง</a:t>
            </a:r>
            <a:r>
              <a:rPr lang="th-TH" sz="28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เกมส์</a:t>
            </a: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ออนไลน์, การแต่งกายตามแฟชั่นที่ล่อแหลม, การติดตอเพศตรงข้ามผ่านอินเตอร์เน็ต หรือสาวๆ หลายคนกลายเป็นสินค้าหน้าจอโดยไม่รู้ตัว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="" xmlns:a16="http://schemas.microsoft.com/office/drawing/2014/main" id="{685EA6C1-F913-EC4C-9806-5CD87ADF0C6C}"/>
              </a:ext>
            </a:extLst>
          </p:cNvPr>
          <p:cNvSpPr txBox="1"/>
          <p:nvPr/>
        </p:nvSpPr>
        <p:spPr>
          <a:xfrm>
            <a:off x="4051594" y="1258488"/>
            <a:ext cx="500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สื่อโฆษณาที่มีอิทธิพลต่อการเจริญเติบโต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7172" name="Picture 4" descr="ผมไม่เล่นซีรี่ย์วาย {ป๋อจ้าน} - {บทที่ 5} ผมไม่เล่นซีรี่ย์วาย 5: แฟนฟิคชั่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11" y="519331"/>
            <a:ext cx="3164132" cy="47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="" xmlns:a16="http://schemas.microsoft.com/office/drawing/2014/main" id="{F22E0811-3D67-9046-A576-6DBA1991A9A2}"/>
              </a:ext>
            </a:extLst>
          </p:cNvPr>
          <p:cNvSpPr/>
          <p:nvPr/>
        </p:nvSpPr>
        <p:spPr>
          <a:xfrm>
            <a:off x="204499" y="226670"/>
            <a:ext cx="4143981" cy="5310530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5A1494C7-A0E0-634F-9128-3E40024D2293}"/>
              </a:ext>
            </a:extLst>
          </p:cNvPr>
          <p:cNvSpPr txBox="1"/>
          <p:nvPr/>
        </p:nvSpPr>
        <p:spPr>
          <a:xfrm>
            <a:off x="455932" y="1715297"/>
            <a:ext cx="3504482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ความรุนแรงในเด็กวัยรุ่นในสังคมปัจจุบันมีจำนวนมากขึ้น และทวีความรุนแรงขึ้นเรื่อยๆ ดังเราจะเห็นเป็นข่าวที่ปรากฏอยู่ตามหน้าหนังสือพิมพ์รายวันทั่วไป เช่น เด็กนักเรียนอาชีวะยกพวกตีกัน , เด็กวัยรุ่น ใช้ปืนยิงคู่อริ และยิงตัวตาย กลุ่มเด็กวัยรุ่นรุมข่มขืนเด็กผู้หญิง ฯลฯ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="" xmlns:a16="http://schemas.microsoft.com/office/drawing/2014/main" id="{8589D9E5-E148-EC42-B533-B84A83EB9FFF}"/>
              </a:ext>
            </a:extLst>
          </p:cNvPr>
          <p:cNvSpPr txBox="1"/>
          <p:nvPr/>
        </p:nvSpPr>
        <p:spPr>
          <a:xfrm>
            <a:off x="0" y="426097"/>
            <a:ext cx="4171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สื่อโฆษณาที่มีอิทธิพลต่อการเจริญเติบโต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6146" name="Picture 2" descr="บทความ - ยกพวกตีกัน เพราะเพื่อน เกมหรือการเลี้ยงด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53" y="550235"/>
            <a:ext cx="4438333" cy="233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ps-Bzv (( ༎ຶ‿༎ຶ )) on Twitter: &quot;เด็กๆ อย่าตีกัน #พีทเก้า #เตนิว… 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38" y="3083615"/>
            <a:ext cx="1927958" cy="192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2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821</Words>
  <Application>Microsoft Office PowerPoint</Application>
  <PresentationFormat>นำเสนอทางหน้าจอ (16:10)</PresentationFormat>
  <Paragraphs>67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2" baseType="lpstr">
      <vt:lpstr>Arial</vt:lpstr>
      <vt:lpstr>Cordia New</vt:lpstr>
      <vt:lpstr>Calibri</vt:lpstr>
      <vt:lpstr>TH SarabunPSK</vt:lpstr>
      <vt:lpstr>TH Mali Grade 6</vt:lpstr>
      <vt:lpstr>Angsana New</vt:lpstr>
      <vt:lpstr>TH Krub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คเณศ อธิรัตนกรัณฑ์</dc:creator>
  <cp:lastModifiedBy>640116</cp:lastModifiedBy>
  <cp:revision>32</cp:revision>
  <dcterms:created xsi:type="dcterms:W3CDTF">2020-08-18T16:40:54Z</dcterms:created>
  <dcterms:modified xsi:type="dcterms:W3CDTF">2021-05-01T15:19:07Z</dcterms:modified>
</cp:coreProperties>
</file>