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715000" type="screen16x10"/>
  <p:notesSz cx="6858000" cy="9144000"/>
  <p:embeddedFontLs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  <p:embeddedFont>
      <p:font typeface="TH Mali Grade 6" panose="02000506000000020004" pitchFamily="2" charset="-34"/>
      <p:regular r:id="rId32"/>
      <p:bold r:id="rId33"/>
      <p:italic r:id="rId34"/>
      <p:boldItalic r:id="rId35"/>
    </p:embeddedFont>
    <p:embeddedFont>
      <p:font typeface="Angsana New" panose="02020603050405020304" pitchFamily="18" charset="-34"/>
      <p:regular r:id="rId36"/>
      <p:bold r:id="rId37"/>
      <p:italic r:id="rId38"/>
      <p:boldItalic r:id="rId39"/>
    </p:embeddedFont>
    <p:embeddedFont>
      <p:font typeface="TH Krub" panose="02000506040000020004" pitchFamily="2" charset="-34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400"/>
    <a:srgbClr val="67B8D1"/>
    <a:srgbClr val="F4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84" d="100"/>
          <a:sy n="84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0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8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1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8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1" y="0"/>
            <a:ext cx="9144000" cy="3127102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91215" y="150197"/>
            <a:ext cx="689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 สุขศึกษา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กลุ่มสาระการเรียนสุขศึกษาและพลศึกษา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6" y="4168388"/>
            <a:ext cx="3816547" cy="13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  <p:pic>
        <p:nvPicPr>
          <p:cNvPr id="11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2997935" y="3386135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ครูผู้สอน คุณ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อัญญานี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endParaRPr lang="th-TH" sz="28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71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148590" y="0"/>
            <a:ext cx="9144000" cy="3200400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034612" y="3390539"/>
            <a:ext cx="4835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คนมีความใกล้ชิดกับครอบครัวมากที่สุดและยาวนานที่สุด ครอบครัวเป็นสถาบันแห่ง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แรกที่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อบรมทางด้านจิตใจ และปลูกฝังคุณธรรมและค่านิยมที่พึงประสงค์ให้แก่เด็ก ครอบครัวจึงมี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อิทธิพลต่อ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พฤติกรรมต่าง ๆ รวมทั้งพฤติกรรมทางเพศของวัยรุ่น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685EA6C1-F913-EC4C-9806-5CD87ADF0C6C}"/>
              </a:ext>
            </a:extLst>
          </p:cNvPr>
          <p:cNvSpPr txBox="1"/>
          <p:nvPr/>
        </p:nvSpPr>
        <p:spPr>
          <a:xfrm>
            <a:off x="4480471" y="246262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1. อิทธิพล</a:t>
            </a:r>
            <a:r>
              <a:rPr lang="th-TH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ของครอบครัว </a:t>
            </a:r>
          </a:p>
        </p:txBody>
      </p:sp>
      <p:pic>
        <p:nvPicPr>
          <p:cNvPr id="6146" name="Picture 2" descr="แนวทางการพัฒนาครอบครั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" y="1090357"/>
            <a:ext cx="3497579" cy="403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257550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049056" y="3347472"/>
            <a:ext cx="4905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คบเพื่อนมี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และมีอิทธิพลต่อพฤติกรรมการแสดงออกของวัยรุ่น เพราะเพื่อนจะมีอิทธิพลในเรื่องความคิด ความเชื่อ และการ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แนะนำใน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เรื่องต่าง ๆ รวมทั้งพฤติกรรมทางเพศ และอาจชักจูง ไปในทางที่ดีหรือไม่ดีได้ ดังนั้น การเลือกคบเพื่อนที่ดีจะช่วย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แนะนำเรื่อง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พฤติกรรมทางเพศในทางที่ เหมาะสมได้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685EA6C1-F913-EC4C-9806-5CD87ADF0C6C}"/>
              </a:ext>
            </a:extLst>
          </p:cNvPr>
          <p:cNvSpPr txBox="1"/>
          <p:nvPr/>
        </p:nvSpPr>
        <p:spPr>
          <a:xfrm>
            <a:off x="4572000" y="246262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. อิทธิพลจากเพื่อน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7172" name="Picture 4" descr="24 แฟชั่น 'เสื้อผ้าคุมโทน' ถ่ายรูปกับแก๊งเพื่อนสาวแบบชิค ๆ - Wong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1052249"/>
            <a:ext cx="3291840" cy="41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080510" y="3400025"/>
            <a:ext cx="490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สังคมไทย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เป็นสังคมที่มีอิทธิพลต่อ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พฤติกรรมทางเพศ ปัจจัยทางสังคมที่มี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ผลต่อ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พฤติกรรมทางเพศ มีดังนี้ </a:t>
            </a: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สถานภาพทางสังคม สถานภาพในสังคมไทย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ถูกกำหนด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จากฐานะทางเศรษฐกิจ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สื่อมวลชน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ข่าวของสื่อมวลชนโดยไม่มีการกลั่นกรองถึงความเหมาะสม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685EA6C1-F913-EC4C-9806-5CD87ADF0C6C}"/>
              </a:ext>
            </a:extLst>
          </p:cNvPr>
          <p:cNvSpPr txBox="1"/>
          <p:nvPr/>
        </p:nvSpPr>
        <p:spPr>
          <a:xfrm>
            <a:off x="4572000" y="246262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. อิทธิพลจากสังคม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8194" name="Picture 2" descr="สังคมไทยในปัจจุบันที่ควรระวัง - Love W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28513"/>
          <a:stretch/>
        </p:blipFill>
        <p:spPr bwMode="auto">
          <a:xfrm>
            <a:off x="251460" y="1570492"/>
            <a:ext cx="3677981" cy="32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289923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990727" y="3448673"/>
            <a:ext cx="5006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วัฒนธรรม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เป็นวิถี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ชีวิตที่ปฏิบัติสืบทอดกันมายาวนานจาก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บรรพบุรุษ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สู่รุ่นต่อไป เพื่อให้คนในสังคมอยู่ร่วมกันได้ คนในสังคมจะยึดวัฒนธรรมเป็นแนวปฏิบัติที่ถือว่าถูกต้อง โดยเฉพาะใน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วัยรุ่นที่มีการรับกระแสวัฒนธรรมตะวันตกจากสื่อต่าง ๆ อย่างรวดเร็ว มีค่านิยมใหม่ตามกระแส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685EA6C1-F913-EC4C-9806-5CD87ADF0C6C}"/>
              </a:ext>
            </a:extLst>
          </p:cNvPr>
          <p:cNvSpPr txBox="1"/>
          <p:nvPr/>
        </p:nvSpPr>
        <p:spPr>
          <a:xfrm>
            <a:off x="4522311" y="246262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. อิทธิพลของวัฒนธรรม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9218" name="Picture 2" descr="ประเพณีไทย - ประเพณี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487362"/>
            <a:ext cx="3210771" cy="48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1"/>
            <a:ext cx="9135304" cy="2708910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517804" y="361362"/>
            <a:ext cx="519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ความรับผิดชอบต่อตนเองและสังคมส่วนรวมของวัยรุ่น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937410" y="2837592"/>
            <a:ext cx="5206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เคารพเชื่อฟังบิดามารดา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ช่วยเหลือบิดามารดาในทุกโอกาสที่ทำได้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ใช้จ่ายอย่างประหยัด ไม่ฟุ่มเฟือย สุรุ่ยสุร่าย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มีความรักใคร่ปรองดองในหมู่พี่น้อง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ตั้งใจศึกษาเล่าเรียน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ประพฤติตนให้สมกับเป็นผู้ดำรงวงศ์ตระกูล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xmlns="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99AF8B0-02B5-D24B-8F86-D7732C48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" y="1440180"/>
            <a:ext cx="2663034" cy="2686049"/>
          </a:xfrm>
          <a:prstGeom prst="ellipse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5830" y="1971668"/>
            <a:ext cx="519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1. </a:t>
            </a:r>
            <a:r>
              <a:rPr lang="th-TH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</a:t>
            </a:r>
            <a:r>
              <a:rPr lang="th-TH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รับผิดชอบการเป็นสมาชิกที่ดีของครอบครัว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28148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35304" cy="2867697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754320" y="3037344"/>
            <a:ext cx="4932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2.1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รับผิดชอบในหน้าที่ของนักเรียน คือ ตั้งใจเล่าเรียน ประพฤติตนเป็นคนดี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เชื่อฟังคำสั่งสอนอบรมของครูอาจารย์ 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กตัญญูรู้คุณของครูอาจารย์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รักใคร่ปองดองกันในหมู่เพื่อนนักเรียน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ส่งเสริมเพื่อนในทางที่ถูกที่ควร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xmlns="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99AF8B0-02B5-D24B-8F86-D7732C48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" y="1471311"/>
            <a:ext cx="2663034" cy="2690945"/>
          </a:xfrm>
          <a:prstGeom prst="ellipse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751337" y="270982"/>
            <a:ext cx="519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ความรับผิดชอบต่อตนเองและสังคมส่วนรวมของวัยรุ่น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754320" y="1772130"/>
            <a:ext cx="519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2. </a:t>
            </a:r>
            <a:r>
              <a:rPr lang="th-TH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</a:t>
            </a:r>
            <a:r>
              <a:rPr lang="th-TH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รับผิดชอบการเป็นการเป็นสมาชิกที่ดีของโรงเรียน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40653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35304" cy="2867697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017420" y="3073005"/>
            <a:ext cx="4589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3.1 รักษาสุขลักษณะของชุมชน  เช่น การทิ้งขยะให้เป็นที่ ช่วยกำจัดสิ่งปฏิกูลต่าง ๆ เป็นต้น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อนุรักษ์สิ่งแวดล้อมในชุมชน เช่น ไม่ขีดเขียนทำลายโบราณวัตถุในชุมชน 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วนกันดูแลสาธารณสมบัติ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xmlns="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99AF8B0-02B5-D24B-8F86-D7732C48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" y="1433848"/>
            <a:ext cx="2663034" cy="2728408"/>
          </a:xfrm>
          <a:prstGeom prst="ellipse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751337" y="270982"/>
            <a:ext cx="519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ความรับผิดชอบต่อตนเองและสังคมส่วนรวมของวัยรุ่น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754320" y="2139176"/>
            <a:ext cx="519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. </a:t>
            </a:r>
            <a:r>
              <a:rPr lang="th-TH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ความรับผิดชอบต่อการเป็นสมาชิกที่ดีของชุมชน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3065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1"/>
            <a:ext cx="9135304" cy="2537460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02902" y="2686625"/>
            <a:ext cx="5763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เข้ารับการศึกษาขั้นพื้นฐาน 12 ปี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ปฏิบัติตนตาม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กฏหมาย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ใช้สิทธิในการเลือกตั้ง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4.4 ใช้ทรัพยากรอย่างคุ้มค่า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4.5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สืบทอดประเพณีวัฒนธรรมอันดีงามของไทย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4.6 ช่วยเหลือกิจกรรมต่าง ๆที่ทางราชการจัดขึ้น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4.7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ประกอบอาชีพสุจริตด้วยความขยันหมั่นเพียร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4.8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ประหยัดและอดออม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xmlns="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99AF8B0-02B5-D24B-8F86-D7732C48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" y="1471311"/>
            <a:ext cx="2663034" cy="2632059"/>
          </a:xfrm>
          <a:prstGeom prst="ellipse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751337" y="270982"/>
            <a:ext cx="519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ความรับผิดชอบต่อตนเองและสังคมส่วนรวมของวัยรุ่น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751336" y="1639375"/>
            <a:ext cx="519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.</a:t>
            </a:r>
            <a:r>
              <a:rPr lang="th-TH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 ความ</a:t>
            </a:r>
            <a:r>
              <a:rPr lang="th-TH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รับผิดชอบต่อการเป็นสมาชิกที่ดีของ</a:t>
            </a:r>
            <a:r>
              <a:rPr lang="th-TH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ประเทศชาติ</a:t>
            </a:r>
          </a:p>
        </p:txBody>
      </p:sp>
    </p:spTree>
    <p:extLst>
      <p:ext uri="{BB962C8B-B14F-4D97-AF65-F5344CB8AC3E}">
        <p14:creationId xmlns:p14="http://schemas.microsoft.com/office/powerpoint/2010/main" val="28824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E590D7FA-3649-414D-8892-3D9B575AF7D2}"/>
              </a:ext>
            </a:extLst>
          </p:cNvPr>
          <p:cNvSpPr/>
          <p:nvPr/>
        </p:nvSpPr>
        <p:spPr>
          <a:xfrm>
            <a:off x="1184882" y="0"/>
            <a:ext cx="6871997" cy="5714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1372744"/>
            <a:ext cx="9144000" cy="3219576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148590" y="1543116"/>
            <a:ext cx="3965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มาทำแบบฝึกหัดกันเถอะ</a:t>
            </a:r>
          </a:p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คำถามมีอยู่ว่า..........</a:t>
            </a:r>
          </a:p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ปัจจัยใดบ้างส่งผลต่ออิทธิพล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และความคาดหวังของสังคมที่มีต่อการเปลี่ยนแปลงของ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 อธิบายพร้อมทั้งให้เหตุผล นักเรียนสามารถทำเป็นมาย</a:t>
            </a:r>
            <a:r>
              <a:rPr lang="th-TH" sz="2400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แมปปิ้ง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แล้วตกแต่งเป็นผลงานที่น่ารักและสวยของตนเองได้เลยนะคะ</a:t>
            </a:r>
          </a:p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อย่าลืม....ทำใส่สมุดของตนเองนะคะ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685EA6C1-F913-EC4C-9806-5CD87ADF0C6C}"/>
              </a:ext>
            </a:extLst>
          </p:cNvPr>
          <p:cNvSpPr txBox="1"/>
          <p:nvPr/>
        </p:nvSpPr>
        <p:spPr>
          <a:xfrm>
            <a:off x="349553" y="527044"/>
            <a:ext cx="391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เป็นไงกันบ้างเด็กๆ เหนื่อยไหม...</a:t>
            </a:r>
            <a:endParaRPr lang="th-TH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2" name="วงรี 1">
            <a:extLst>
              <a:ext uri="{FF2B5EF4-FFF2-40B4-BE49-F238E27FC236}">
                <a16:creationId xmlns:a16="http://schemas.microsoft.com/office/drawing/2014/main" xmlns="" id="{DBB4CE4F-F74F-8E4B-AB89-8D55E40896DC}"/>
              </a:ext>
            </a:extLst>
          </p:cNvPr>
          <p:cNvSpPr/>
          <p:nvPr/>
        </p:nvSpPr>
        <p:spPr>
          <a:xfrm>
            <a:off x="4262340" y="496371"/>
            <a:ext cx="4451118" cy="4451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079" y="1246279"/>
            <a:ext cx="2945856" cy="29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1" y="0"/>
            <a:ext cx="9144000" cy="3127102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1409932" y="-21253"/>
            <a:ext cx="6161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หน่วยการเรียนรู้ที่ </a:t>
            </a:r>
            <a:r>
              <a:rPr lang="en-US" sz="72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th-TH" sz="7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วัยรุ่นกับสังคม</a:t>
            </a:r>
            <a:endParaRPr lang="th-TH" sz="7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บทเรียน</a:t>
            </a:r>
            <a:r>
              <a:rPr lang="th-TH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ที่ </a:t>
            </a:r>
            <a:r>
              <a:rPr lang="en-US" sz="4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4</a:t>
            </a:r>
            <a:endParaRPr lang="th-TH" sz="48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788670" y="3127102"/>
            <a:ext cx="693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อิทธิพลและความคาดหวังของสังคมที่มีต่อการ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</a:p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 (ต่อ)</a:t>
            </a:r>
          </a:p>
        </p:txBody>
      </p:sp>
      <p:pic>
        <p:nvPicPr>
          <p:cNvPr id="7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วันเด็ก - saifon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83" y="4230740"/>
            <a:ext cx="3696527" cy="13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413051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22E0811-3D67-9046-A576-6DBA1991A9A2}"/>
              </a:ext>
            </a:extLst>
          </p:cNvPr>
          <p:cNvSpPr/>
          <p:nvPr/>
        </p:nvSpPr>
        <p:spPr>
          <a:xfrm>
            <a:off x="441251" y="550235"/>
            <a:ext cx="8261498" cy="46145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880093" y="735395"/>
            <a:ext cx="422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จุดประสงค์การเรียนรู้</a:t>
            </a:r>
            <a:endParaRPr lang="th-TH" sz="3600" b="1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596437" y="1383893"/>
            <a:ext cx="770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อธิบายความหมายและ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ความสำคัญของอ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ทธิพล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และความคาดหวงของ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สังคมต่อการเปลี่ยนแปลงของวัยรุ่นอย่างถูกต้องได้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K)</a:t>
            </a:r>
            <a:endParaRPr lang="th-TH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เข้าร่วมปฏิบัติกิจกรรม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การเรียนรู้ในเรื่องอิทธิพลและความคาดหวง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ของสังคมต่อ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การเปลี่ยนแปลงของวัยรุ่น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สนใจใฝ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สื่อสารเพื่ออธิบาย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เกี่ยวกับอิทธิพล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คาดหวัง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งคมต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อการเปลี่ยนแปลงของวัยรุ่นให้ผู้อื่นเข้าใจได้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P) </a:t>
            </a:r>
            <a:endParaRPr lang="th-TH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56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35304" cy="2867697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20674" y="706974"/>
            <a:ext cx="519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อิทธิพล</a:t>
            </a:r>
            <a:r>
              <a:rPr lang="th-TH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และความ</a:t>
            </a:r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คาดหวังของ</a:t>
            </a:r>
            <a:r>
              <a:rPr lang="th-TH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สังคมที่</a:t>
            </a:r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มีต่อ</a:t>
            </a:r>
            <a:r>
              <a:rPr lang="th-TH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การ</a:t>
            </a:r>
            <a:r>
              <a:rPr lang="th-TH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เปลี่ยนแปลงของวัยรุ่น (ต่อ)</a:t>
            </a:r>
            <a:endParaRPr lang="th-TH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xmlns="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99AF8B0-02B5-D24B-8F86-D7732C48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" y="1451610"/>
            <a:ext cx="2663034" cy="27106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2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5868"/>
            <a:ext cx="4693920" cy="5709132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418421" y="183269"/>
            <a:ext cx="3910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ความสามารถ</a:t>
            </a:r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ในการคิดและตัดสินใจได้อย่างถูกต้องของวัยรุ่น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E6998E34-8520-0143-B81F-0603117AC706}"/>
              </a:ext>
            </a:extLst>
          </p:cNvPr>
          <p:cNvSpPr/>
          <p:nvPr/>
        </p:nvSpPr>
        <p:spPr>
          <a:xfrm>
            <a:off x="5651256" y="1550096"/>
            <a:ext cx="3175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การตัดสินใจเป็นทักษะสำคัญในการดำเนินชีวิตที่ควรจะได้รับการฝึกฝน การตัดสินใจเป็นสิทธิ ของบุคคลที่จะเลือกทำหรือไม่ทำสิ่งใด การตัดสินใจที่ดีควรเกิดขึ้นเมื่อได้รับ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 และผู้ตัดสินใจคิดและเลือกหนทางที่ตัวเองคิดว่าดีที่สุดแล้ว</a:t>
            </a:r>
          </a:p>
        </p:txBody>
      </p:sp>
      <p:pic>
        <p:nvPicPr>
          <p:cNvPr id="19" name="รูปภาพ 18" descr="รูปภาพประกอบด้วย บุคคล, กลางแจ้ง, อาคาร, ผู้หญ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8D399D3-ECD4-3848-A2F5-775EC6671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23" b="2279"/>
          <a:stretch/>
        </p:blipFill>
        <p:spPr>
          <a:xfrm>
            <a:off x="3081164" y="1317007"/>
            <a:ext cx="2337140" cy="3116187"/>
          </a:xfrm>
          <a:prstGeom prst="rect">
            <a:avLst/>
          </a:prstGeom>
        </p:spPr>
      </p:pic>
      <p:pic>
        <p:nvPicPr>
          <p:cNvPr id="21" name="รูปภาพ 20" descr="รูปภาพประกอบด้วย กลางแจ้ง, บุคคล, อาคาร, เด็กผู้หญ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313F1D9-9AFB-FD40-A376-A3F4E0D3D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99" b="-397"/>
          <a:stretch/>
        </p:blipFill>
        <p:spPr>
          <a:xfrm>
            <a:off x="366768" y="1320541"/>
            <a:ext cx="2352575" cy="31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5868"/>
            <a:ext cx="4693920" cy="5709132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E6998E34-8520-0143-B81F-0603117AC706}"/>
              </a:ext>
            </a:extLst>
          </p:cNvPr>
          <p:cNvSpPr/>
          <p:nvPr/>
        </p:nvSpPr>
        <p:spPr>
          <a:xfrm>
            <a:off x="5112340" y="1969744"/>
            <a:ext cx="3745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การตัดสินใจทั่ว ๆ ไป มีดังนี้ 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1. การตัดสินใจที่รู้ผลแน่นอน คาดคะเนผลได้แน่นอน 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2. การตัดสินใจที่พอจะรู้ผลความเสี่ยงอยู่บ้าง คาดคะเนผลได้เพียงร้อยละ 50 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3. การตัดสินใจที่มีความเสี่ยงสูง ไม่สามารถคาดคะเนผลได้เลยว่าจะขอกมาอย่างไร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E4C87A39-8CE7-E945-8D0B-AD23E51617AA}"/>
              </a:ext>
            </a:extLst>
          </p:cNvPr>
          <p:cNvSpPr txBox="1"/>
          <p:nvPr/>
        </p:nvSpPr>
        <p:spPr>
          <a:xfrm>
            <a:off x="5112340" y="1240814"/>
            <a:ext cx="301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ประเภทของการตัดสินใจ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418421" y="183269"/>
            <a:ext cx="3910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ความสามารถ</a:t>
            </a:r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ในการคิดและตัดสินใจได้อย่างถูกต้องของวัยรุ่น</a:t>
            </a:r>
          </a:p>
        </p:txBody>
      </p:sp>
      <p:pic>
        <p:nvPicPr>
          <p:cNvPr id="3076" name="Picture 4" descr="วัยรุ่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1" y="1586478"/>
            <a:ext cx="4049658" cy="26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5868"/>
            <a:ext cx="4693920" cy="5709132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E6998E34-8520-0143-B81F-0603117AC706}"/>
              </a:ext>
            </a:extLst>
          </p:cNvPr>
          <p:cNvSpPr/>
          <p:nvPr/>
        </p:nvSpPr>
        <p:spPr>
          <a:xfrm>
            <a:off x="4737896" y="2051387"/>
            <a:ext cx="4457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รู้ถึงเรื่องหรือสิ่งที่ต้องตัดสินใจ</a:t>
            </a: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คิดถึงทางเลือกที่มีอยู่เป็นข้อ ๆ ให้มากที่สุด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พิจารณาผลดีผลเสียของทางเลือกแต่ละด้านให้ครบ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จัดลำดับ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ทางเลือกที่ตนเองต้องการและคิดว่าเหมาะสมกับตนเองที่สุด </a:t>
            </a: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ตัดสินใจเลือก </a:t>
            </a: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รับผิดชอบกับสิ่งที่ตนเองเลือก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418421" y="183269"/>
            <a:ext cx="3910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ความสามารถ</a:t>
            </a:r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ในการคิดและตัดสินใจได้อย่างถูกต้องของวัยรุ่น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E4C87A39-8CE7-E945-8D0B-AD23E51617AA}"/>
              </a:ext>
            </a:extLst>
          </p:cNvPr>
          <p:cNvSpPr txBox="1"/>
          <p:nvPr/>
        </p:nvSpPr>
        <p:spPr>
          <a:xfrm>
            <a:off x="4737896" y="1300811"/>
            <a:ext cx="347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แนวทางความคิดเพื่อการตัดสินใจ</a:t>
            </a:r>
          </a:p>
        </p:txBody>
      </p:sp>
      <p:pic>
        <p:nvPicPr>
          <p:cNvPr id="4098" name="Picture 2" descr="วัยรุ่นกลาง - pond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1" y="1562421"/>
            <a:ext cx="3869895" cy="25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22E0811-3D67-9046-A576-6DBA1991A9A2}"/>
              </a:ext>
            </a:extLst>
          </p:cNvPr>
          <p:cNvSpPr/>
          <p:nvPr/>
        </p:nvSpPr>
        <p:spPr>
          <a:xfrm>
            <a:off x="5991903" y="0"/>
            <a:ext cx="3152097" cy="5715000"/>
          </a:xfrm>
          <a:prstGeom prst="rect">
            <a:avLst/>
          </a:prstGeom>
          <a:solidFill>
            <a:srgbClr val="C584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205740" y="1035622"/>
            <a:ext cx="32118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นับวัน</a:t>
            </a:r>
            <a:r>
              <a:rPr lang="th-TH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ยิ่งเปลี่ยนแปลงไป และมีแนวโน้มไป</a:t>
            </a:r>
            <a:r>
              <a:rPr lang="th-TH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ในทางที่</a:t>
            </a:r>
            <a:r>
              <a:rPr lang="th-TH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ไม่ดีและไม่เหมาะสม ทั้งนี้เนื่องมาจากปัจจัยหลายอย่าง ไม่ว่าจะในด้านครอบครัว สังคม สิ่งแวดล้อม วัฒนธรรม รวมไปถึงเทคโนโลยีและการสื่อสารที่ก้าวหน้ารวดเร็ว และทันสมัย สามารถสื่อสารถึงกันได้อย่าง ง่ายดาย ส่งผลให้วัยรุ่นมี</a:t>
            </a:r>
            <a:r>
              <a:rPr lang="th-TH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พฤติกรรมลอกเลียนแบบ</a:t>
            </a:r>
            <a:r>
              <a:rPr lang="th-TH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จากสื่อที่ได้ดู โดยขาดการไตร่ตรอง </a:t>
            </a:r>
            <a:r>
              <a:rPr lang="th-TH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ซึ่งทำให้</a:t>
            </a:r>
            <a:r>
              <a:rPr lang="th-TH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เกิดปัญหา </a:t>
            </a:r>
            <a:r>
              <a:rPr lang="th-TH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สังคมตามมามากมาย โดยเฉพาะปัญหาการมีพฤติกรรมทางเพศที่ไม่เหมาะสมในหมู่วัยรุ่น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8589D9E5-E148-EC42-B533-B84A83EB9FFF}"/>
              </a:ext>
            </a:extLst>
          </p:cNvPr>
          <p:cNvSpPr txBox="1"/>
          <p:nvPr/>
        </p:nvSpPr>
        <p:spPr>
          <a:xfrm>
            <a:off x="-96694" y="205191"/>
            <a:ext cx="594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พฤติกรรมการแสดงออกทางเพศของวัยรุ่น</a:t>
            </a:r>
          </a:p>
        </p:txBody>
      </p:sp>
      <p:pic>
        <p:nvPicPr>
          <p:cNvPr id="7" name="รูปภาพ 6" descr="รูปภาพประกอบด้วย บุคคล, กลางแจ้ง, ผู้หญิง, 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1698E03-4D4D-724E-A1EE-71838BE1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04" y="1352002"/>
            <a:ext cx="4829198" cy="32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E590D7FA-3649-414D-8892-3D9B575AF7D2}"/>
              </a:ext>
            </a:extLst>
          </p:cNvPr>
          <p:cNvSpPr/>
          <p:nvPr/>
        </p:nvSpPr>
        <p:spPr>
          <a:xfrm>
            <a:off x="1184882" y="0"/>
            <a:ext cx="6871997" cy="5714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1372744"/>
            <a:ext cx="9144000" cy="3219576"/>
          </a:xfrm>
          <a:prstGeom prst="rect">
            <a:avLst/>
          </a:prstGeom>
          <a:solidFill>
            <a:srgbClr val="C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148590" y="1643704"/>
            <a:ext cx="3965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พฤติกรรม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ทางเพศ หมายถึง การ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หรือการปฏิบัติ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ตนที่เกี่ยวข้องกับเรื่องเพศ เป็น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พฤติกรรมที่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สามารถมองเห็นและสังเกตได้ด้วยตาเปล่า ซึ่งมีความแตกต่างกันของแต่ละบุคคล ทั้งนี้ขึ้นอยู่กับปัจจัยที่มี อิทธิพลต่อพฤติกรรมทางเพศ ซึ่งสามารถแบ่งออกได้เป็น 4 ปัจจัย คือ ครอบครัว เพื่อน สังคม และ วัฒนธรรม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685EA6C1-F913-EC4C-9806-5CD87ADF0C6C}"/>
              </a:ext>
            </a:extLst>
          </p:cNvPr>
          <p:cNvSpPr txBox="1"/>
          <p:nvPr/>
        </p:nvSpPr>
        <p:spPr>
          <a:xfrm>
            <a:off x="349553" y="527044"/>
            <a:ext cx="3563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การแสดงออกทางเพศ </a:t>
            </a:r>
          </a:p>
        </p:txBody>
      </p:sp>
      <p:sp>
        <p:nvSpPr>
          <p:cNvPr id="2" name="วงรี 1">
            <a:extLst>
              <a:ext uri="{FF2B5EF4-FFF2-40B4-BE49-F238E27FC236}">
                <a16:creationId xmlns:a16="http://schemas.microsoft.com/office/drawing/2014/main" xmlns="" id="{DBB4CE4F-F74F-8E4B-AB89-8D55E40896DC}"/>
              </a:ext>
            </a:extLst>
          </p:cNvPr>
          <p:cNvSpPr/>
          <p:nvPr/>
        </p:nvSpPr>
        <p:spPr>
          <a:xfrm>
            <a:off x="4262340" y="496371"/>
            <a:ext cx="4451118" cy="4451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D99AF8B0-02B5-D24B-8F86-D7732C48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04" y="685800"/>
            <a:ext cx="4040616" cy="41262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39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601</Words>
  <Application>Microsoft Office PowerPoint</Application>
  <PresentationFormat>นำเสนอทางหน้าจอ (16:10)</PresentationFormat>
  <Paragraphs>81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7" baseType="lpstr">
      <vt:lpstr>Arial</vt:lpstr>
      <vt:lpstr>Cordia New</vt:lpstr>
      <vt:lpstr>Calibri</vt:lpstr>
      <vt:lpstr>TH SarabunPSK</vt:lpstr>
      <vt:lpstr>TH Mali Grade 6</vt:lpstr>
      <vt:lpstr>Angsana New</vt:lpstr>
      <vt:lpstr>TH Krub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คเณศ อธิรัตนกรัณฑ์</dc:creator>
  <cp:lastModifiedBy>640116</cp:lastModifiedBy>
  <cp:revision>39</cp:revision>
  <dcterms:created xsi:type="dcterms:W3CDTF">2020-08-18T16:40:54Z</dcterms:created>
  <dcterms:modified xsi:type="dcterms:W3CDTF">2021-05-01T15:17:59Z</dcterms:modified>
</cp:coreProperties>
</file>