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66" r:id="rId2"/>
    <p:sldId id="256" r:id="rId3"/>
    <p:sldId id="257" r:id="rId4"/>
    <p:sldId id="258" r:id="rId5"/>
    <p:sldId id="262" r:id="rId6"/>
    <p:sldId id="263" r:id="rId7"/>
    <p:sldId id="259" r:id="rId8"/>
    <p:sldId id="260" r:id="rId9"/>
    <p:sldId id="261" r:id="rId10"/>
    <p:sldId id="264" r:id="rId11"/>
    <p:sldId id="265" r:id="rId12"/>
  </p:sldIdLst>
  <p:sldSz cx="9144000" cy="5715000" type="screen16x10"/>
  <p:notesSz cx="6858000" cy="9144000"/>
  <p:embeddedFontLst>
    <p:embeddedFont>
      <p:font typeface="TH SarabunIT๙" panose="020B0500040200020003" pitchFamily="34" charset="-34"/>
      <p:regular r:id="rId13"/>
      <p:bold r:id="rId14"/>
      <p:italic r:id="rId15"/>
      <p:boldItalic r:id="rId16"/>
    </p:embeddedFont>
    <p:embeddedFont>
      <p:font typeface="Cordia New" panose="020B0304020202020204" pitchFamily="34" charset="-34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H SarabunPSK" panose="020B0500040200020003" pitchFamily="34" charset="-34"/>
      <p:regular r:id="rId25"/>
      <p:bold r:id="rId26"/>
      <p:italic r:id="rId27"/>
      <p:boldItalic r:id="rId28"/>
    </p:embeddedFont>
    <p:embeddedFont>
      <p:font typeface="TH Mali Grade 6" panose="02000506000000020004" pitchFamily="2" charset="-34"/>
      <p:regular r:id="rId29"/>
      <p:bold r:id="rId30"/>
      <p:italic r:id="rId31"/>
      <p:boldItalic r:id="rId32"/>
    </p:embeddedFont>
    <p:embeddedFont>
      <p:font typeface="Angsana New" panose="02020603050405020304" pitchFamily="18" charset="-34"/>
      <p:regular r:id="rId33"/>
      <p:bold r:id="rId34"/>
      <p:italic r:id="rId35"/>
      <p:boldItalic r:id="rId36"/>
    </p:embeddedFont>
    <p:embeddedFont>
      <p:font typeface="TH Krub" panose="02000506040000020004" pitchFamily="2" charset="-34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B8D1"/>
    <a:srgbClr val="F4B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5"/>
  </p:normalViewPr>
  <p:slideViewPr>
    <p:cSldViewPr snapToGrid="0" snapToObjects="1">
      <p:cViewPr varScale="1">
        <p:scale>
          <a:sx n="84" d="100"/>
          <a:sy n="84" d="100"/>
        </p:scale>
        <p:origin x="9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font" Target="fonts/font27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font" Target="fonts/font3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font" Target="fonts/font26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41" Type="http://schemas.openxmlformats.org/officeDocument/2006/relationships/font" Target="fonts/font2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font" Target="fonts/font2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005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401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913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870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408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415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07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599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839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999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388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66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E0064B62-6571-4E4A-995B-70CDBE922DF0}"/>
              </a:ext>
            </a:extLst>
          </p:cNvPr>
          <p:cNvSpPr/>
          <p:nvPr/>
        </p:nvSpPr>
        <p:spPr>
          <a:xfrm>
            <a:off x="0" y="0"/>
            <a:ext cx="9144000" cy="3127102"/>
          </a:xfrm>
          <a:prstGeom prst="rect">
            <a:avLst/>
          </a:prstGeom>
          <a:solidFill>
            <a:srgbClr val="67B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="" xmlns:a16="http://schemas.microsoft.com/office/drawing/2014/main" id="{0993432D-FEFF-894E-BF5C-86DC476B6E7E}"/>
              </a:ext>
            </a:extLst>
          </p:cNvPr>
          <p:cNvSpPr txBox="1"/>
          <p:nvPr/>
        </p:nvSpPr>
        <p:spPr>
          <a:xfrm>
            <a:off x="1491215" y="150197"/>
            <a:ext cx="689453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วิชา สุขศึกษา</a:t>
            </a:r>
          </a:p>
          <a:p>
            <a:pPr algn="ctr"/>
            <a:r>
              <a:rPr lang="th-TH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ชั้นมัธยมศึกษาปีที่ 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3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  <a:p>
            <a:pPr algn="ctr"/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กลุ่มสาระการเรียนสุขศึกษาและพลศึกษา</a:t>
            </a:r>
            <a:endParaRPr lang="en-US" sz="7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="" xmlns:a16="http://schemas.microsoft.com/office/drawing/2014/main" id="{978B9AC4-D8C2-9442-972E-8DAE6B6B0303}"/>
              </a:ext>
            </a:extLst>
          </p:cNvPr>
          <p:cNvSpPr/>
          <p:nvPr/>
        </p:nvSpPr>
        <p:spPr>
          <a:xfrm>
            <a:off x="7187292" y="521482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7170" name="Picture 2" descr="วันเด็ก - saifon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646" y="4168388"/>
            <a:ext cx="3816547" cy="139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5" y="240667"/>
            <a:ext cx="1403036" cy="1050923"/>
          </a:xfrm>
          <a:prstGeom prst="rect">
            <a:avLst/>
          </a:prstGeom>
        </p:spPr>
      </p:pic>
      <p:pic>
        <p:nvPicPr>
          <p:cNvPr id="11" name="Picture 2" descr="https://o.remove.bg/downloads/8c244dd2-32d4-4b4e-a000-d76ef38c45f1/178541400_188172299807738_5945799791175942367_n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23372" r="16356" b="27572"/>
          <a:stretch/>
        </p:blipFill>
        <p:spPr bwMode="auto">
          <a:xfrm>
            <a:off x="7360920" y="3180139"/>
            <a:ext cx="1833280" cy="203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สี่เหลี่ยมผืนผ้า 7">
            <a:extLst>
              <a:ext uri="{FF2B5EF4-FFF2-40B4-BE49-F238E27FC236}">
                <a16:creationId xmlns="" xmlns:a16="http://schemas.microsoft.com/office/drawing/2014/main" id="{978B9AC4-D8C2-9442-972E-8DAE6B6B0303}"/>
              </a:ext>
            </a:extLst>
          </p:cNvPr>
          <p:cNvSpPr/>
          <p:nvPr/>
        </p:nvSpPr>
        <p:spPr>
          <a:xfrm>
            <a:off x="2997935" y="3386135"/>
            <a:ext cx="3441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ครูผู้สอน คุณ</a:t>
            </a:r>
            <a:r>
              <a:rPr lang="th-TH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ครู</a:t>
            </a:r>
            <a:r>
              <a:rPr lang="th-TH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อัญญานี</a:t>
            </a:r>
            <a:r>
              <a:rPr lang="th-TH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โคต</a:t>
            </a:r>
            <a:r>
              <a:rPr lang="th-TH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ถา</a:t>
            </a:r>
            <a:endParaRPr lang="th-TH" sz="2800" b="1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152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0064B62-6571-4E4A-995B-70CDBE922DF0}"/>
              </a:ext>
            </a:extLst>
          </p:cNvPr>
          <p:cNvSpPr/>
          <p:nvPr/>
        </p:nvSpPr>
        <p:spPr>
          <a:xfrm>
            <a:off x="0" y="0"/>
            <a:ext cx="3508744" cy="5715000"/>
          </a:xfrm>
          <a:prstGeom prst="rect">
            <a:avLst/>
          </a:prstGeom>
          <a:solidFill>
            <a:srgbClr val="67B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 descr="รูปภาพประกอบด้วย รูปวาด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75EA8A1F-6571-F844-81BB-D5B1D4CDB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941" y="301959"/>
            <a:ext cx="802808" cy="248276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0993432D-FEFF-894E-BF5C-86DC476B6E7E}"/>
              </a:ext>
            </a:extLst>
          </p:cNvPr>
          <p:cNvSpPr txBox="1"/>
          <p:nvPr/>
        </p:nvSpPr>
        <p:spPr>
          <a:xfrm>
            <a:off x="4858071" y="337489"/>
            <a:ext cx="3781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อิทธิพลทางวัฒนธรรม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F2F2FE21-BAB3-7741-998F-E93338569550}"/>
              </a:ext>
            </a:extLst>
          </p:cNvPr>
          <p:cNvSpPr txBox="1"/>
          <p:nvPr/>
        </p:nvSpPr>
        <p:spPr>
          <a:xfrm>
            <a:off x="240561" y="202426"/>
            <a:ext cx="3027621" cy="48320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แผนความคิดและการกระทำที่แสดงออกถึงวิธีชีวิตของมนุษย์ในสังคมของกลุ่มใดกลุ่มหนึ่งในสังคมไทยวัฒนธรรมที่เกี่ยวข้องกับพฤติกรรมทางเพศของคนสมัยก่อนไม่</a:t>
            </a:r>
            <a:r>
              <a:rPr lang="th-TH" sz="28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แสดงออกโดยเฉพาะ</a:t>
            </a:r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พฤติกรรมทางเพศของวัยรุ่นควรอยู่ในความดูแลของผู้ใหญ่ เช่น ไม่แสดงความรักต่อกันสายตาของคน</a:t>
            </a:r>
            <a:r>
              <a:rPr lang="th-TH" sz="28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อื่น</a:t>
            </a:r>
            <a:endParaRPr lang="th-TH" sz="2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80BE1A0A-206F-7843-9D60-7742CFE82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003" y="1337310"/>
            <a:ext cx="2048341" cy="2000249"/>
          </a:xfrm>
          <a:prstGeom prst="ellipse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xmlns="" id="{D46438DF-B33C-8D49-AFE9-1C904F393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05" y="1337310"/>
            <a:ext cx="2048340" cy="2000249"/>
          </a:xfrm>
          <a:prstGeom prst="ellipse">
            <a:avLst/>
          </a:prstGeom>
        </p:spPr>
      </p:pic>
      <p:sp>
        <p:nvSpPr>
          <p:cNvPr id="11" name="สี่เหลี่ยมผืนผ้า 10">
            <a:extLst>
              <a:ext uri="{FF2B5EF4-FFF2-40B4-BE49-F238E27FC236}">
                <a16:creationId xmlns="" xmlns:a16="http://schemas.microsoft.com/office/drawing/2014/main" id="{978B9AC4-D8C2-9442-972E-8DAE6B6B0303}"/>
              </a:ext>
            </a:extLst>
          </p:cNvPr>
          <p:cNvSpPr/>
          <p:nvPr/>
        </p:nvSpPr>
        <p:spPr>
          <a:xfrm>
            <a:off x="7187292" y="521482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421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0064B62-6571-4E4A-995B-70CDBE922DF0}"/>
              </a:ext>
            </a:extLst>
          </p:cNvPr>
          <p:cNvSpPr/>
          <p:nvPr/>
        </p:nvSpPr>
        <p:spPr>
          <a:xfrm>
            <a:off x="0" y="0"/>
            <a:ext cx="9144000" cy="3413051"/>
          </a:xfrm>
          <a:prstGeom prst="rect">
            <a:avLst/>
          </a:prstGeom>
          <a:solidFill>
            <a:srgbClr val="67B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F22E0811-3D67-9046-A576-6DBA1991A9A2}"/>
              </a:ext>
            </a:extLst>
          </p:cNvPr>
          <p:cNvSpPr/>
          <p:nvPr/>
        </p:nvSpPr>
        <p:spPr>
          <a:xfrm>
            <a:off x="441251" y="550235"/>
            <a:ext cx="8261498" cy="461453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0993432D-FEFF-894E-BF5C-86DC476B6E7E}"/>
              </a:ext>
            </a:extLst>
          </p:cNvPr>
          <p:cNvSpPr txBox="1"/>
          <p:nvPr/>
        </p:nvSpPr>
        <p:spPr>
          <a:xfrm>
            <a:off x="2084936" y="1106360"/>
            <a:ext cx="4974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เป็นไงกันบ้าง อย่าลืมแวะมา</a:t>
            </a:r>
          </a:p>
          <a:p>
            <a:pPr algn="ctr"/>
            <a:r>
              <a:rPr lang="th-TH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เรียนกับแม่อั๋น บ่อยๆ </a:t>
            </a:r>
            <a:r>
              <a:rPr lang="th-TH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น่ะจ่ะ</a:t>
            </a:r>
            <a:r>
              <a:rPr lang="th-TH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 เด็กๆ</a:t>
            </a:r>
            <a:endParaRPr lang="th-TH" sz="3600" b="1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="" xmlns:a16="http://schemas.microsoft.com/office/drawing/2014/main" id="{978B9AC4-D8C2-9442-972E-8DAE6B6B0303}"/>
              </a:ext>
            </a:extLst>
          </p:cNvPr>
          <p:cNvSpPr/>
          <p:nvPr/>
        </p:nvSpPr>
        <p:spPr>
          <a:xfrm>
            <a:off x="7187292" y="521482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04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0064B62-6571-4E4A-995B-70CDBE922DF0}"/>
              </a:ext>
            </a:extLst>
          </p:cNvPr>
          <p:cNvSpPr/>
          <p:nvPr/>
        </p:nvSpPr>
        <p:spPr>
          <a:xfrm>
            <a:off x="0" y="0"/>
            <a:ext cx="9144000" cy="3127102"/>
          </a:xfrm>
          <a:prstGeom prst="rect">
            <a:avLst/>
          </a:prstGeom>
          <a:solidFill>
            <a:srgbClr val="67B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0993432D-FEFF-894E-BF5C-86DC476B6E7E}"/>
              </a:ext>
            </a:extLst>
          </p:cNvPr>
          <p:cNvSpPr txBox="1"/>
          <p:nvPr/>
        </p:nvSpPr>
        <p:spPr>
          <a:xfrm>
            <a:off x="1491215" y="80114"/>
            <a:ext cx="61615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หน่วยการเรียนรู้ที่ </a:t>
            </a:r>
            <a:r>
              <a:rPr lang="en-US" sz="7200" b="1" dirty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2</a:t>
            </a:r>
            <a:endParaRPr lang="th-TH" sz="7200" b="1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  <a:p>
            <a:pPr algn="ctr"/>
            <a:r>
              <a:rPr lang="th-TH" sz="7200" b="1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วัยรุ่นกับสังคม</a:t>
            </a:r>
            <a:endParaRPr lang="th-TH" sz="7200" b="1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  <a:p>
            <a:pPr algn="ctr"/>
            <a:r>
              <a:rPr lang="th-TH" sz="4800" b="1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บทเรียน</a:t>
            </a:r>
            <a:r>
              <a:rPr lang="th-TH" sz="4800" b="1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ที่ </a:t>
            </a:r>
            <a:r>
              <a:rPr lang="en-US" sz="4800" b="1" dirty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3</a:t>
            </a:r>
            <a:endParaRPr lang="th-TH" sz="4800" b="1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pic>
        <p:nvPicPr>
          <p:cNvPr id="5" name="Picture 2" descr="วันเด็ก - saifon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658" y="4197483"/>
            <a:ext cx="3674681" cy="134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 5">
            <a:extLst>
              <a:ext uri="{FF2B5EF4-FFF2-40B4-BE49-F238E27FC236}">
                <a16:creationId xmlns="" xmlns:a16="http://schemas.microsoft.com/office/drawing/2014/main" id="{978B9AC4-D8C2-9442-972E-8DAE6B6B0303}"/>
              </a:ext>
            </a:extLst>
          </p:cNvPr>
          <p:cNvSpPr/>
          <p:nvPr/>
        </p:nvSpPr>
        <p:spPr>
          <a:xfrm>
            <a:off x="7187292" y="521482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="" xmlns:a16="http://schemas.microsoft.com/office/drawing/2014/main" id="{0993432D-FEFF-894E-BF5C-86DC476B6E7E}"/>
              </a:ext>
            </a:extLst>
          </p:cNvPr>
          <p:cNvSpPr txBox="1"/>
          <p:nvPr/>
        </p:nvSpPr>
        <p:spPr>
          <a:xfrm>
            <a:off x="788670" y="3127102"/>
            <a:ext cx="6939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อิทธิพลและความคาดหวังของสังคมที่มีต่อการ</a:t>
            </a:r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เปลี่ยนแปลง</a:t>
            </a:r>
          </a:p>
          <a:p>
            <a:pPr algn="ctr"/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ของวัยรุ่น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2" descr="https://o.remove.bg/downloads/8c244dd2-32d4-4b4e-a000-d76ef38c45f1/178541400_188172299807738_5945799791175942367_n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23372" r="16356" b="27572"/>
          <a:stretch/>
        </p:blipFill>
        <p:spPr bwMode="auto">
          <a:xfrm>
            <a:off x="7360920" y="3180139"/>
            <a:ext cx="1833280" cy="203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53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0064B62-6571-4E4A-995B-70CDBE922DF0}"/>
              </a:ext>
            </a:extLst>
          </p:cNvPr>
          <p:cNvSpPr/>
          <p:nvPr/>
        </p:nvSpPr>
        <p:spPr>
          <a:xfrm>
            <a:off x="0" y="0"/>
            <a:ext cx="9144000" cy="3413051"/>
          </a:xfrm>
          <a:prstGeom prst="rect">
            <a:avLst/>
          </a:prstGeom>
          <a:solidFill>
            <a:srgbClr val="67B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F22E0811-3D67-9046-A576-6DBA1991A9A2}"/>
              </a:ext>
            </a:extLst>
          </p:cNvPr>
          <p:cNvSpPr/>
          <p:nvPr/>
        </p:nvSpPr>
        <p:spPr>
          <a:xfrm>
            <a:off x="441251" y="550235"/>
            <a:ext cx="8261498" cy="461453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9" name="รูปภาพ 8" descr="รูปภาพประกอบด้วย รูปวาด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75EA8A1F-6571-F844-81BB-D5B1D4CDB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941" y="301959"/>
            <a:ext cx="802808" cy="248276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0993432D-FEFF-894E-BF5C-86DC476B6E7E}"/>
              </a:ext>
            </a:extLst>
          </p:cNvPr>
          <p:cNvSpPr txBox="1"/>
          <p:nvPr/>
        </p:nvSpPr>
        <p:spPr>
          <a:xfrm>
            <a:off x="2925814" y="612044"/>
            <a:ext cx="3943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จุดประสงค์การเรียนรู้</a:t>
            </a:r>
            <a:endParaRPr lang="th-TH" sz="3600" b="1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="" xmlns:a16="http://schemas.microsoft.com/office/drawing/2014/main" id="{5A1494C7-A0E0-634F-9128-3E40024D2293}"/>
              </a:ext>
            </a:extLst>
          </p:cNvPr>
          <p:cNvSpPr txBox="1"/>
          <p:nvPr/>
        </p:nvSpPr>
        <p:spPr>
          <a:xfrm>
            <a:off x="596437" y="1383893"/>
            <a:ext cx="77049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อธิบายความหมายและ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ความสำคัญของอ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ิ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ทธิพล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และความคาดหวงของ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สังคมต่อการเปลี่ยนแปลงของวัยรุ่นอย่างถูกต้องได้ 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K)</a:t>
            </a:r>
            <a:endParaRPr lang="th-TH" sz="2800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เข้าร่วมปฏิบัติกิจกรรม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การเรียนรู้ในเรื่องอิทธิพลและความคาดหวง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ของสังคมต่อ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การเปลี่ยนแปลงของวัยรุ่น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ด้วย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สนใจใฝ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่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รู้ 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A)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สื่อสารเพื่ออธิบาย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เกี่ยวกับอิทธิพล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และความ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คาดหวัง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ั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งคมต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่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อการเปลี่ยนแปลงของวัยรุ่นให้ผู้อื่นเข้าใจได้ 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P) </a:t>
            </a:r>
            <a:endParaRPr lang="th-TH" sz="2800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="" xmlns:a16="http://schemas.microsoft.com/office/drawing/2014/main" id="{978B9AC4-D8C2-9442-972E-8DAE6B6B0303}"/>
              </a:ext>
            </a:extLst>
          </p:cNvPr>
          <p:cNvSpPr/>
          <p:nvPr/>
        </p:nvSpPr>
        <p:spPr>
          <a:xfrm>
            <a:off x="7187292" y="521482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560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0064B62-6571-4E4A-995B-70CDBE922DF0}"/>
              </a:ext>
            </a:extLst>
          </p:cNvPr>
          <p:cNvSpPr/>
          <p:nvPr/>
        </p:nvSpPr>
        <p:spPr>
          <a:xfrm>
            <a:off x="0" y="0"/>
            <a:ext cx="2402958" cy="5715000"/>
          </a:xfrm>
          <a:prstGeom prst="rect">
            <a:avLst/>
          </a:prstGeom>
          <a:solidFill>
            <a:srgbClr val="67B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 descr="รูปภาพประกอบด้วย รูปวาด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75EA8A1F-6571-F844-81BB-D5B1D4CDB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941" y="301959"/>
            <a:ext cx="802808" cy="248276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0993432D-FEFF-894E-BF5C-86DC476B6E7E}"/>
              </a:ext>
            </a:extLst>
          </p:cNvPr>
          <p:cNvSpPr txBox="1"/>
          <p:nvPr/>
        </p:nvSpPr>
        <p:spPr>
          <a:xfrm>
            <a:off x="2800350" y="301959"/>
            <a:ext cx="3659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อิทธิพลที่มีผลต่อวัยรุ่น</a:t>
            </a: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xmlns="" id="{47C281EB-AB7A-7046-A6B7-FFFA98D02672}"/>
              </a:ext>
            </a:extLst>
          </p:cNvPr>
          <p:cNvSpPr/>
          <p:nvPr/>
        </p:nvSpPr>
        <p:spPr>
          <a:xfrm>
            <a:off x="2352158" y="0"/>
            <a:ext cx="208162" cy="571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5A1494C7-A0E0-634F-9128-3E40024D2293}"/>
              </a:ext>
            </a:extLst>
          </p:cNvPr>
          <p:cNvSpPr txBox="1"/>
          <p:nvPr/>
        </p:nvSpPr>
        <p:spPr>
          <a:xfrm>
            <a:off x="4012166" y="1291190"/>
            <a:ext cx="45831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ความ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คาดหวังของสังคมที่มีต่อ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วัยรุ่น หมายถึง ความ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ตองการของ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สังคมที่มี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วัยรุ่นให้กระทำสิ่งใด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สิ่ง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หนึ่งตาม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ความปรารถนาและความ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ต้องการ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ั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งคม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ใช้ความคาดหวังของสังคม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แนวทางกำหนดพฤติกรรม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วัยรุ่นในลักษณะที่สังคมให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้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การยอมร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ั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บว่าถูกต้อง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และเหมาะสม 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A642299E-3C77-7843-BE37-4F76182D7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61" y="1131570"/>
            <a:ext cx="2844446" cy="2880360"/>
          </a:xfrm>
          <a:prstGeom prst="ellipse">
            <a:avLst/>
          </a:prstGeom>
          <a:effectLst>
            <a:softEdge rad="0"/>
          </a:effectLst>
        </p:spPr>
      </p:pic>
      <p:sp>
        <p:nvSpPr>
          <p:cNvPr id="8" name="สี่เหลี่ยมผืนผ้า 7">
            <a:extLst>
              <a:ext uri="{FF2B5EF4-FFF2-40B4-BE49-F238E27FC236}">
                <a16:creationId xmlns="" xmlns:a16="http://schemas.microsoft.com/office/drawing/2014/main" id="{978B9AC4-D8C2-9442-972E-8DAE6B6B0303}"/>
              </a:ext>
            </a:extLst>
          </p:cNvPr>
          <p:cNvSpPr/>
          <p:nvPr/>
        </p:nvSpPr>
        <p:spPr>
          <a:xfrm>
            <a:off x="7187292" y="521482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52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0064B62-6571-4E4A-995B-70CDBE922DF0}"/>
              </a:ext>
            </a:extLst>
          </p:cNvPr>
          <p:cNvSpPr/>
          <p:nvPr/>
        </p:nvSpPr>
        <p:spPr>
          <a:xfrm>
            <a:off x="0" y="0"/>
            <a:ext cx="2402958" cy="5715000"/>
          </a:xfrm>
          <a:prstGeom prst="rect">
            <a:avLst/>
          </a:prstGeom>
          <a:solidFill>
            <a:srgbClr val="67B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 descr="รูปภาพประกอบด้วย รูปวาด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75EA8A1F-6571-F844-81BB-D5B1D4CDB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941" y="301959"/>
            <a:ext cx="802808" cy="248276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xmlns="" id="{47C281EB-AB7A-7046-A6B7-FFFA98D02672}"/>
              </a:ext>
            </a:extLst>
          </p:cNvPr>
          <p:cNvSpPr/>
          <p:nvPr/>
        </p:nvSpPr>
        <p:spPr>
          <a:xfrm>
            <a:off x="2352158" y="0"/>
            <a:ext cx="208162" cy="571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5A1494C7-A0E0-634F-9128-3E40024D2293}"/>
              </a:ext>
            </a:extLst>
          </p:cNvPr>
          <p:cNvSpPr txBox="1"/>
          <p:nvPr/>
        </p:nvSpPr>
        <p:spPr>
          <a:xfrm>
            <a:off x="4195046" y="1303228"/>
            <a:ext cx="40231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การ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เปลี่ยนแปลง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ทางด้านพฤติกรรม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วัยรุ่นพบ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ว่า ส่วน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หนึ่ง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เป็นผลมาจากอิทธิพลของ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ครอบครัวสภาพแวดล้อม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ชุมชนเพื่อนวัฒนธรรม 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และสื่อสารมวลชน 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A642299E-3C77-7843-BE37-4F76182D7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61" y="1567857"/>
            <a:ext cx="2844446" cy="2579285"/>
          </a:xfrm>
          <a:prstGeom prst="ellipse">
            <a:avLst/>
          </a:prstGeom>
          <a:effectLst>
            <a:softEdge rad="0"/>
          </a:effectLst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0993432D-FEFF-894E-BF5C-86DC476B6E7E}"/>
              </a:ext>
            </a:extLst>
          </p:cNvPr>
          <p:cNvSpPr txBox="1"/>
          <p:nvPr/>
        </p:nvSpPr>
        <p:spPr>
          <a:xfrm>
            <a:off x="2800350" y="301959"/>
            <a:ext cx="3659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อิทธิพลที่มีผลต่อวัยรุ่น</a:t>
            </a: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="" xmlns:a16="http://schemas.microsoft.com/office/drawing/2014/main" id="{978B9AC4-D8C2-9442-972E-8DAE6B6B0303}"/>
              </a:ext>
            </a:extLst>
          </p:cNvPr>
          <p:cNvSpPr/>
          <p:nvPr/>
        </p:nvSpPr>
        <p:spPr>
          <a:xfrm>
            <a:off x="7187292" y="521482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1653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0064B62-6571-4E4A-995B-70CDBE922DF0}"/>
              </a:ext>
            </a:extLst>
          </p:cNvPr>
          <p:cNvSpPr/>
          <p:nvPr/>
        </p:nvSpPr>
        <p:spPr>
          <a:xfrm>
            <a:off x="0" y="0"/>
            <a:ext cx="2402958" cy="5715000"/>
          </a:xfrm>
          <a:prstGeom prst="rect">
            <a:avLst/>
          </a:prstGeom>
          <a:solidFill>
            <a:srgbClr val="67B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 descr="รูปภาพประกอบด้วย รูปวาด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75EA8A1F-6571-F844-81BB-D5B1D4CDB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941" y="301959"/>
            <a:ext cx="802808" cy="248276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xmlns="" id="{47C281EB-AB7A-7046-A6B7-FFFA98D02672}"/>
              </a:ext>
            </a:extLst>
          </p:cNvPr>
          <p:cNvSpPr/>
          <p:nvPr/>
        </p:nvSpPr>
        <p:spPr>
          <a:xfrm>
            <a:off x="2352158" y="0"/>
            <a:ext cx="208162" cy="571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5A1494C7-A0E0-634F-9128-3E40024D2293}"/>
              </a:ext>
            </a:extLst>
          </p:cNvPr>
          <p:cNvSpPr txBox="1"/>
          <p:nvPr/>
        </p:nvSpPr>
        <p:spPr>
          <a:xfrm>
            <a:off x="4113236" y="948290"/>
            <a:ext cx="47107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ปัญหา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พฤติกรรมทางเพศของเยาวชน 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ปัญหาสำคัญที่สุดประการหนึ่งที่ก่อให้เกิดปัญหา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สุขภาพทั้ง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ร่างกายและจิตใจ ปัจจัยต่างๆมีอิทธิต่อพฤติกรรมทางเพศของเยาวชนในปัจจุบันเห็นได้ชัดเจน ได้แก่ อิทธิพลจากครอบครัว เพื่อน สังคม และวัฒนธรรม นักเรียนจึงควรเรียนรู้ปัจจัยที่เกี่ยวข้องที่มีอิทธิพลทางเพศเพื่อจะได้ ปฏิบัติอย่างเหมาะสม ไม่ถูกชักนำไปในทางที่ไม่ถูกต้องซึ่งจะเป็น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ผลเสียต่อ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อนาคตของตนเอง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A642299E-3C77-7843-BE37-4F76182D7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61" y="1280160"/>
            <a:ext cx="2844446" cy="2868930"/>
          </a:xfrm>
          <a:prstGeom prst="ellipse">
            <a:avLst/>
          </a:prstGeom>
          <a:effectLst>
            <a:softEdge rad="0"/>
          </a:effectLst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0993432D-FEFF-894E-BF5C-86DC476B6E7E}"/>
              </a:ext>
            </a:extLst>
          </p:cNvPr>
          <p:cNvSpPr txBox="1"/>
          <p:nvPr/>
        </p:nvSpPr>
        <p:spPr>
          <a:xfrm>
            <a:off x="2800350" y="301959"/>
            <a:ext cx="3659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อิทธิพลที่มีผลต่อวัยรุ่น</a:t>
            </a: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="" xmlns:a16="http://schemas.microsoft.com/office/drawing/2014/main" id="{978B9AC4-D8C2-9442-972E-8DAE6B6B0303}"/>
              </a:ext>
            </a:extLst>
          </p:cNvPr>
          <p:cNvSpPr/>
          <p:nvPr/>
        </p:nvSpPr>
        <p:spPr>
          <a:xfrm>
            <a:off x="7187292" y="521482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620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0064B62-6571-4E4A-995B-70CDBE922DF0}"/>
              </a:ext>
            </a:extLst>
          </p:cNvPr>
          <p:cNvSpPr/>
          <p:nvPr/>
        </p:nvSpPr>
        <p:spPr>
          <a:xfrm>
            <a:off x="0" y="0"/>
            <a:ext cx="3508744" cy="5715000"/>
          </a:xfrm>
          <a:prstGeom prst="rect">
            <a:avLst/>
          </a:prstGeom>
          <a:solidFill>
            <a:srgbClr val="67B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 descr="รูปภาพประกอบด้วย รูปวาด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75EA8A1F-6571-F844-81BB-D5B1D4CDB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941" y="301959"/>
            <a:ext cx="802808" cy="248276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0993432D-FEFF-894E-BF5C-86DC476B6E7E}"/>
              </a:ext>
            </a:extLst>
          </p:cNvPr>
          <p:cNvSpPr txBox="1"/>
          <p:nvPr/>
        </p:nvSpPr>
        <p:spPr>
          <a:xfrm>
            <a:off x="4723802" y="301959"/>
            <a:ext cx="3781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อิทธิพลจากครอบครัว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F2F2FE21-BAB3-7741-998F-E93338569550}"/>
              </a:ext>
            </a:extLst>
          </p:cNvPr>
          <p:cNvSpPr txBox="1"/>
          <p:nvPr/>
        </p:nvSpPr>
        <p:spPr>
          <a:xfrm>
            <a:off x="240561" y="301959"/>
            <a:ext cx="3027621" cy="4401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ครอบครัวประกอบด้วยพ่อ แม่ ลูก ซึ่งเป็นสถาบันแรกที่เราได้รับการอบรมเลี้ยงดู และได้รับความรู้ต่างๆจากพ่อแม่และบุคคลในครอบครัวสมาชิกในครอบครัวมีส่วนช่วยในการสร้างครอบครัว ให้อบอุ่นนักเรียนสามารถเรียนรู้และแสดงออกพฤติกรรมทางเพศได้อย่าง</a:t>
            </a:r>
            <a:r>
              <a:rPr lang="th-TH" sz="28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เหมาะสม</a:t>
            </a:r>
            <a:endParaRPr lang="th-TH" sz="2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80BE1A0A-206F-7843-9D60-7742CFE82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003" y="1182017"/>
            <a:ext cx="2048341" cy="2048340"/>
          </a:xfrm>
          <a:prstGeom prst="ellipse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xmlns="" id="{D46438DF-B33C-8D49-AFE9-1C904F393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05" y="1182017"/>
            <a:ext cx="2048340" cy="2048340"/>
          </a:xfrm>
          <a:prstGeom prst="ellipse">
            <a:avLst/>
          </a:prstGeom>
        </p:spPr>
      </p:pic>
      <p:sp>
        <p:nvSpPr>
          <p:cNvPr id="11" name="สี่เหลี่ยมผืนผ้า 10">
            <a:extLst>
              <a:ext uri="{FF2B5EF4-FFF2-40B4-BE49-F238E27FC236}">
                <a16:creationId xmlns="" xmlns:a16="http://schemas.microsoft.com/office/drawing/2014/main" id="{978B9AC4-D8C2-9442-972E-8DAE6B6B0303}"/>
              </a:ext>
            </a:extLst>
          </p:cNvPr>
          <p:cNvSpPr/>
          <p:nvPr/>
        </p:nvSpPr>
        <p:spPr>
          <a:xfrm>
            <a:off x="7187292" y="521482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864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F22E0811-3D67-9046-A576-6DBA1991A9A2}"/>
              </a:ext>
            </a:extLst>
          </p:cNvPr>
          <p:cNvSpPr/>
          <p:nvPr/>
        </p:nvSpPr>
        <p:spPr>
          <a:xfrm>
            <a:off x="-1" y="-2232"/>
            <a:ext cx="3806455" cy="5717232"/>
          </a:xfrm>
          <a:prstGeom prst="rect">
            <a:avLst/>
          </a:prstGeom>
          <a:solidFill>
            <a:srgbClr val="67B8D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9" name="รูปภาพ 8" descr="รูปภาพประกอบด้วย รูปวาด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75EA8A1F-6571-F844-81BB-D5B1D4CDB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941" y="301959"/>
            <a:ext cx="802808" cy="248276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0993432D-FEFF-894E-BF5C-86DC476B6E7E}"/>
              </a:ext>
            </a:extLst>
          </p:cNvPr>
          <p:cNvSpPr txBox="1"/>
          <p:nvPr/>
        </p:nvSpPr>
        <p:spPr>
          <a:xfrm>
            <a:off x="4903204" y="342645"/>
            <a:ext cx="3200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อิทธิพลจากเพื่อน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5A1494C7-A0E0-634F-9128-3E40024D2293}"/>
              </a:ext>
            </a:extLst>
          </p:cNvPr>
          <p:cNvSpPr txBox="1"/>
          <p:nvPr/>
        </p:nvSpPr>
        <p:spPr>
          <a:xfrm>
            <a:off x="297709" y="271117"/>
            <a:ext cx="3211301" cy="39703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เพื่อน เป็นคนที่ชอบคอรักใครซึ่งอยู่ในวัยเดียวกันหรือใกล้เคียงกับเรา มีรสนิยมหรือสนใจในเรื่องต่างๆเหมือนกันเพื่อนจึงมีอิทธิพลอย่างมากทั้งบวกและลบนักเรียนควรคบเพื่อนที่ดี เพื่อชวนกันทำ</a:t>
            </a:r>
            <a:r>
              <a:rPr lang="th-TH" sz="28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กิจกรรมที่</a:t>
            </a:r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ดีๆมีประโยชน์ เช่น ใส่ใจในการเรียน ช่วยเหลือ</a:t>
            </a:r>
            <a:r>
              <a:rPr lang="th-TH" sz="28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ผู้อื่น</a:t>
            </a:r>
            <a:endParaRPr lang="th-TH" sz="2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="" xmlns:a16="http://schemas.microsoft.com/office/drawing/2014/main" id="{978B9AC4-D8C2-9442-972E-8DAE6B6B0303}"/>
              </a:ext>
            </a:extLst>
          </p:cNvPr>
          <p:cNvSpPr/>
          <p:nvPr/>
        </p:nvSpPr>
        <p:spPr>
          <a:xfrm>
            <a:off x="7187292" y="521482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1026" name="Picture 2" descr="รวมรูปภาพของ SuckSeed ห่วยขั้นเทพ รูปที่ 1 จาก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260" y="1039148"/>
            <a:ext cx="485775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96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0064B62-6571-4E4A-995B-70CDBE922DF0}"/>
              </a:ext>
            </a:extLst>
          </p:cNvPr>
          <p:cNvSpPr/>
          <p:nvPr/>
        </p:nvSpPr>
        <p:spPr>
          <a:xfrm>
            <a:off x="0" y="1372744"/>
            <a:ext cx="9144000" cy="4342256"/>
          </a:xfrm>
          <a:prstGeom prst="rect">
            <a:avLst/>
          </a:prstGeom>
          <a:solidFill>
            <a:srgbClr val="67B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 descr="รูปภาพประกอบด้วย รูปวาด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75EA8A1F-6571-F844-81BB-D5B1D4CDB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941" y="301959"/>
            <a:ext cx="802808" cy="248276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0993432D-FEFF-894E-BF5C-86DC476B6E7E}"/>
              </a:ext>
            </a:extLst>
          </p:cNvPr>
          <p:cNvSpPr txBox="1"/>
          <p:nvPr/>
        </p:nvSpPr>
        <p:spPr>
          <a:xfrm>
            <a:off x="2887879" y="426097"/>
            <a:ext cx="266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อิทธิพลจากสังคม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5A1494C7-A0E0-634F-9128-3E40024D2293}"/>
              </a:ext>
            </a:extLst>
          </p:cNvPr>
          <p:cNvSpPr txBox="1"/>
          <p:nvPr/>
        </p:nvSpPr>
        <p:spPr>
          <a:xfrm>
            <a:off x="3918333" y="1558713"/>
            <a:ext cx="5008497" cy="35394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ปัจจุบัน</a:t>
            </a:r>
            <a:r>
              <a:rPr lang="th-TH" sz="28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ภาพสังคมไทยมีความเปลี่ยนแปลไปจากเดิมที่เป็นสังคมเกษตรกรรมกลายเป็นสังคมเกษตร-อุตสาหกรรมความเจริญก้าวหน้าทางด้านวิทยาศาสตร์และเทคโนโลยีที่ทันสมัยทำให้วิถีชีวิตเปลี่ยนไป ส่งผลให้วัยรุ่นบางคนอาจเห็นคุณค่าของวัตถุนิยมมากขึ้น ซึ่งอาจส่งผลให้พฤติกรรมทาง</a:t>
            </a:r>
            <a:r>
              <a:rPr lang="th-TH" sz="2800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เพศที่</a:t>
            </a:r>
            <a:r>
              <a:rPr lang="th-TH" sz="28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ไม่เหมาะสมได้ </a:t>
            </a:r>
            <a:r>
              <a:rPr lang="th-TH" sz="2800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เช่น การ</a:t>
            </a:r>
            <a:r>
              <a:rPr lang="th-TH" sz="28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ประพฤติตนเพื่อหวังของกำนัลราคาแพงจากเพศตรง</a:t>
            </a:r>
            <a:r>
              <a:rPr lang="th-TH" sz="2800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ข้าม</a:t>
            </a:r>
            <a:endParaRPr lang="th-TH" sz="2800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="" xmlns:a16="http://schemas.microsoft.com/office/drawing/2014/main" id="{978B9AC4-D8C2-9442-972E-8DAE6B6B0303}"/>
              </a:ext>
            </a:extLst>
          </p:cNvPr>
          <p:cNvSpPr/>
          <p:nvPr/>
        </p:nvSpPr>
        <p:spPr>
          <a:xfrm>
            <a:off x="7187292" y="521482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2050" name="Picture 2" descr="วิธีป้องกันปัญหาความรุนแรงของวัยรุ่นไทย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3" y="1649540"/>
            <a:ext cx="3444240" cy="189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92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</TotalTime>
  <Words>382</Words>
  <Application>Microsoft Office PowerPoint</Application>
  <PresentationFormat>นำเสนอทางหน้าจอ (16:10)</PresentationFormat>
  <Paragraphs>40</Paragraphs>
  <Slides>11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21" baseType="lpstr">
      <vt:lpstr>Arial</vt:lpstr>
      <vt:lpstr>TH SarabunIT๙</vt:lpstr>
      <vt:lpstr>Cordia New</vt:lpstr>
      <vt:lpstr>Calibri</vt:lpstr>
      <vt:lpstr>TH SarabunPSK</vt:lpstr>
      <vt:lpstr>TH Mali Grade 6</vt:lpstr>
      <vt:lpstr>Angsana New</vt:lpstr>
      <vt:lpstr>TH Krub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คเณศ อธิรัตนกรัณฑ์</dc:creator>
  <cp:lastModifiedBy>640116</cp:lastModifiedBy>
  <cp:revision>26</cp:revision>
  <dcterms:created xsi:type="dcterms:W3CDTF">2020-08-18T16:40:54Z</dcterms:created>
  <dcterms:modified xsi:type="dcterms:W3CDTF">2021-05-01T15:16:52Z</dcterms:modified>
</cp:coreProperties>
</file>