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8" r:id="rId2"/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715000" type="screen16x10"/>
  <p:notesSz cx="6858000" cy="9144000"/>
  <p:embeddedFontLs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H SarabunPSK" panose="020B0500040200020003" pitchFamily="34" charset="-34"/>
      <p:regular r:id="rId22"/>
      <p:bold r:id="rId23"/>
      <p:italic r:id="rId24"/>
      <p:boldItalic r:id="rId25"/>
    </p:embeddedFont>
    <p:embeddedFont>
      <p:font typeface="TH Mali Grade 6" panose="02000506000000020004" pitchFamily="2" charset="-34"/>
      <p:regular r:id="rId26"/>
      <p:bold r:id="rId27"/>
      <p:italic r:id="rId28"/>
      <p:boldItalic r:id="rId29"/>
    </p:embeddedFont>
    <p:embeddedFont>
      <p:font typeface="Sukhumvit Set Semi" panose="020B0604020202020204" charset="0"/>
      <p:regular r:id="rId30"/>
      <p:bold r:id="rId31"/>
    </p:embeddedFont>
    <p:embeddedFont>
      <p:font typeface="Angsana New" panose="02020603050405020304" pitchFamily="18" charset="-34"/>
      <p:regular r:id="rId32"/>
      <p:bold r:id="rId33"/>
      <p:italic r:id="rId34"/>
      <p:boldItalic r:id="rId35"/>
    </p:embeddedFont>
    <p:embeddedFont>
      <p:font typeface="TH Krub" panose="02000506040000020004" pitchFamily="2" charset="-34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84" d="100"/>
          <a:sy n="84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0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0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1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87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1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5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8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" y="0"/>
            <a:ext cx="9144000" cy="3042166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491215" y="150197"/>
            <a:ext cx="689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 สุขศึกษา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ชั้นมัธยมศึกษาปีที่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กลุ่มสาระการเรียนสุขศึกษาและพลศึกษา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0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6" y="4168388"/>
            <a:ext cx="3816547" cy="13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0667"/>
            <a:ext cx="1403036" cy="1050923"/>
          </a:xfrm>
          <a:prstGeom prst="rect">
            <a:avLst/>
          </a:prstGeom>
        </p:spPr>
      </p:pic>
      <p:pic>
        <p:nvPicPr>
          <p:cNvPr id="11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2997935" y="3386135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ครูผู้สอน คุณ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อัญญานี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โคต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</a:t>
            </a:r>
            <a:endParaRPr lang="th-TH" sz="28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74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79572" y="3778236"/>
            <a:ext cx="489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วัยผู้ใหญ่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ตั้งแต่อายุ 21 – 40 ปี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28853" y="541382"/>
            <a:ext cx="3195498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วัยผู้ใหญ่ตอนต้นเป็นระยะที่ความเจริญเติบโตทางการพัฒนาเต็มที่สมบูรณ์  อวัยวะทุกส่วนทำงานอย่างมีประสิทธิภาพ ควบคุมอามรณ์ได้ดีขึ้นมีความแน่ใจและมีความมั่นคงทางจิตใจ ความสัมพันธ์กับผู้อื่นหรือลักษณะพัฒนาการทาง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สังคมลด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น้อยลง เปลี่ยนมาสู่การมีสัมพันธภาพและผูกพันกับเพื่อนต่างเพศแบบคู่ชีวิตจุดศูนย์กลางของสัมพันธภาพคือครอบครัว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6146" name="Picture 2" descr="8 อันดับบริษัท ที่คนไทยอยากจะเข้าทำงานด้วยมากที่สุ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59" y="657957"/>
            <a:ext cx="5020929" cy="30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28152" y="3343644"/>
            <a:ext cx="489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วัยกลางคน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ตั้งแต่อายุ 40 – 60 ปี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9" y="265878"/>
            <a:ext cx="3195498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มีผลสัมพันธ์กับอารมณ์จิตใจและสัมพันธภาพกับบุคคลอื่น ทั้งหญิงและชายวัยกลางคนต้องปรับตัวต่อสภาพเหล่านี้การปรับตัวที่สำคัญ เช่น การปรับตัวทางอาชีพ การปรับตัวในบทบาทของสามีภรรยา มีความสัมพันธ์กับบุตรวัยรุ่น วัยผู้ใหญ่ เขย สะใภ้ คนวัยกลางคนควรมีกิจกรรมที่เป็นงานอดิเรกเพื่อผ่อนคลายความตึงเครียดและเตรียมตัวเตรียมใจเพื่อเข้าสู่วัยชราด้วยความสุขสงบในด้านต่างๆ เช่น  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ดูแลรักษาสุขภาพ  การจัดสวน 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0" name="Picture 2" descr="5 เคล็ด(ไม่)ลับ สำหรับวัยกลางคน ที่อยากมีสุขภาพดีเหมือนวัยหนุ่มสา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39" y="568609"/>
            <a:ext cx="4160520" cy="27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28152" y="3343644"/>
            <a:ext cx="489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วัยผู้สูงอายุ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ตั้งแต่อายุ 60 ปีขึ้นไป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9" y="265878"/>
            <a:ext cx="3195498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วัยชรามีความเสื่อมทางร่างกายอย่างเห็นได้ชัดความเสื่อมดังกล่าวส่งผลกระทบต่องานอาชีพ  ลักษณะอารมณ์  ลักษณะสัมพันธภาพกับบุคคลในครอบครัวในสังคม  แม้เป็นระยะแห่งความเสื่อม แต่บุคคลก็อาจใช้ชีวิตวัยชราได้อย่างมีความสุขคือต้องมีการเตรียมตัวเตรียมใจที่จะเผชิญกับความชรา รู้จักปรับตัวทางด้านร่างกาย อาชีพและสัมพันธภาพกับผู้อื่น สังคมและครอบครัวจะมีส่วนช่วยให้ความสุขแก่คนชรา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8194" name="Picture 2" descr="ลุงป้า 50 เตรียมเฮ … วัยกลางคนเริ่มต้นที่อายุ 60 | Brand Buff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46" y="626072"/>
            <a:ext cx="46482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" y="0"/>
            <a:ext cx="9144000" cy="3042166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788670" y="226605"/>
            <a:ext cx="69784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หน่วยการเรียนรู้ที่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1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การเปลี่ยนแปลงในแต่ละวัย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บทเรียนที่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endParaRPr lang="th-TH" sz="4800" b="1" dirty="0">
              <a:solidFill>
                <a:schemeClr val="tx1">
                  <a:lumMod val="85000"/>
                  <a:lumOff val="15000"/>
                </a:schemeClr>
              </a:solidFill>
              <a:latin typeface="Sukhumvit Set Semi" panose="02000506000000020004" pitchFamily="2" charset="-34"/>
              <a:cs typeface="Sukhumvit Set Semi" panose="02000506000000020004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6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0" y="4066137"/>
            <a:ext cx="4152964" cy="15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444741" y="3171487"/>
            <a:ext cx="463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พัฒนาการด้านต่างๆ ในแต่ละช่วงวัย</a:t>
            </a:r>
          </a:p>
        </p:txBody>
      </p:sp>
      <p:pic>
        <p:nvPicPr>
          <p:cNvPr id="8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1"/>
            <a:ext cx="2402958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506980" y="15165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การแบ่งพัฒนาการของมนุษย์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4061460" y="797989"/>
            <a:ext cx="4865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พัฒนาการของมนุษย์ แบ่งออกเป็น 4 ด้านใหญ่ ๆ คือ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พัฒนาการทางกาย เป็นการแบ่งพัฒนาการของมนุษย์ตามขั้นตอนในแต่ละวัย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พัฒนาการทางด้านความคิดหรือสติปัญญา 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Cognitive Development) 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ของเพียเจท์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พัฒนาการทางด้านจิตใจ ซึ่งแบ่งย่อยเป็น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3.1 พัฒนาการทางด้านจิตใจ - เพศ 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Psychosexual Development) 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ของฟรอยด์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Freud)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3.2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พัฒนาการทางด้านจิตใจ - สังคม 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Psychosocial Development)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ของอี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ริค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สัน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Erikson)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ทางด้านจริยธรรม </a:t>
            </a:r>
            <a:endParaRPr lang="th-TH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Moral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Devlopment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ของโคล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เบิร์ก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Kohlberg)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xmlns="" id="{67A644D4-944D-5343-A467-4BCEE6151549}"/>
              </a:ext>
            </a:extLst>
          </p:cNvPr>
          <p:cNvSpPr/>
          <p:nvPr/>
        </p:nvSpPr>
        <p:spPr>
          <a:xfrm>
            <a:off x="978477" y="1442720"/>
            <a:ext cx="2760404" cy="2701184"/>
          </a:xfrm>
          <a:prstGeom prst="ellipse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33C8BE8D-AE8F-A847-B79A-450941E11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18" y="1497277"/>
            <a:ext cx="2494280" cy="2592070"/>
          </a:xfrm>
          <a:prstGeom prst="ellipse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322304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2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413051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22E0811-3D67-9046-A576-6DBA1991A9A2}"/>
              </a:ext>
            </a:extLst>
          </p:cNvPr>
          <p:cNvSpPr/>
          <p:nvPr/>
        </p:nvSpPr>
        <p:spPr>
          <a:xfrm>
            <a:off x="441251" y="550235"/>
            <a:ext cx="8261498" cy="46145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2320290" y="761931"/>
            <a:ext cx="463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พัฒนาการด้านต่างๆ ในแต่ละช่วงวัย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820516" y="1408262"/>
            <a:ext cx="7534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พัฒนาการ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ด้านต่างๆ ในแต่ละช่วงวัยของมนุษย์นั้นโดยทั่วไปมี 5 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 คือ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วัยทารก วัยเด็ก วัยรุ่น วัยผู้ใหญ่ และวัยชราดังจะอธิบายเรื่อง</a:t>
            </a:r>
            <a:r>
              <a:rPr lang="th-TH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แรก คือ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กระบวนการพัฒนาการภายในครรภ์เพื่อนักศึกษาจะได้เข้าใจในพัฒนาการขั้นต่อๆ ไป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56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78746" y="3338657"/>
            <a:ext cx="48962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ทารก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เริ่มตั้งแต่เกิดจนถึงอายุ 2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เป็นวัยที่สำคัญอย่างยิ่งสำหรับการวางรากฐานของชีวิต ลังจากที่คลอดออกมาจากครรภ์มารดาแล้ว  ทารกจะต้องปรับตัวให้เข้ากับสภาพแวดล้อมใหม่เพื่อจะได้ดำรงชีวิตอยู่ต่อไปให้ได้ ทั้งการให้ให้ความรักความอบอุ่น  สัมผัสอุ้มชูด้วยความรัก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9" y="138404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พัฒนาการด้าน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เปลี่ยนแปลงทางด้านโค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รงสร้างของร่างกายและการรู้จักใช้อวัยวะต่างๆ อย่าง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รวดเร็ว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1335390"/>
            <a:ext cx="319549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สติปัญญา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ความสามารถที่จะเข้าใจภาษาและใช้ภาษาที่ทำให้ผู้อื่นเข้าใจ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2260078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พัฒนาการทางอารมณ์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อยากรู้อยากเห็น เกิดจากความต้องการรู้จักสิ่งแวดล้อม อารมณ์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โกรธง่าย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3479707"/>
            <a:ext cx="319549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พฤติกรรมที่เด็กสร้างความสัมพันธ์กับบุคคลต่างๆ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9" y="4391559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การฝึกในการพูดภาษาของเด็กอาศัยการเรียนรู้และการเลียนแบบ</a:t>
            </a:r>
          </a:p>
        </p:txBody>
      </p:sp>
      <p:pic>
        <p:nvPicPr>
          <p:cNvPr id="1026" name="Picture 2" descr="หน่วยการเรียนรู้ที่ 1 การเจริญเติบโตและพัฒนาการในแต่ละช่วงวัย  หน่วยการเรียนรู้ที่ 1 การเจริญเติบโตและพัฒนาการในแต่ละช่วงวัย 1.  การเปลี่ยนแปลงทางด้านร่างกาย จิตใจ อารมณ์ สังคม และสติปัญญาแต่ละช่วงชีวิต  1.1 วัยทารก วัยทารก คือ วัยตั้งแต่แรกเกิดจนถึง 1 ปี มีการเปลี่ยนแปล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55" y="571175"/>
            <a:ext cx="38004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28152" y="3343644"/>
            <a:ext cx="4896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วัยเด็ก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เริ่มตั้งแต่อายุ 2 – 12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แบ่งออกเป็น 2 ช่วงอายุ ได้แก่</a:t>
            </a:r>
          </a:p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วัยเด็กตอนต้นหรือระยะวัยเด็กก่อนเข้าโรงเรียน เริ่มต้นตั้งแต่อายุ 2 ขวบ จนถึง 6 ขวบ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9" y="138404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พัฒนาการด้าน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ฝึกได้เล่นกีฬาประเภทเคลื่อนไหวต่างๆ ที่เหมาะกับกำลังของเด็ก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7" y="1347416"/>
            <a:ext cx="3195499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พัฒนาการทางศีลธรรมจรรยาและค่านิยม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ความนึกคิดเกี่ยวกับอะไรถูกผิด คิดเห็นเป็นเหตุผลด้วยตนเองไม่ได้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10" y="2554666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พัฒนาการทางอารมณ์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อารมณ์หงุดหงิดง่ายกว่าเด็กในวัยทารก ดื้อรั้นเอาแต่ใจ   เจ้าอารมณ์ในระยะนี้เด็กโกรธง่าย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3807491"/>
            <a:ext cx="319549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เริ่มรู้จักเข้าหาผู้อื่น เริ่มแสวงหาเพื่อนร่วมวัยเดียวกัน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4752539"/>
            <a:ext cx="319549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เด็กจะพัฒนาความสามารถในการใช้ภาษาจนใช้งานได้ดี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2050" name="Picture 2" descr="จิตวิทยาวัยเด็ก - stories of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99" y="722977"/>
            <a:ext cx="3810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28152" y="3343644"/>
            <a:ext cx="4896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วัยเด็ก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เริ่มตั้งแต่อายุ 2 – 12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แบ่งออกเป็น 2 ช่วงอายุ ได้แก่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2. วัยเด็กตอนต้นหรือระยะวัยเด็กก่อนเข้าโรงเรียน เริ่มต้นตั้งแต่อายุ 6 ขวบ จนถึง 12 ขวบ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9" y="138404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พัฒนาการด้าน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เด็กชายจะโตทันเด็กหญิงและล้ำหน้าเด็กหญิง ไม่ชอบอยู่นิ่งชอบเล่นและทำกิจกรรมต่างๆ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7" y="1334662"/>
            <a:ext cx="3195499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สติปัญญา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สามารถคิด วิเคราะห์ และแก้ปัญหาได้ชัดเจนมากขึ้น รู้จักให้เหตุผลในการแก้ปัญหา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10" y="2529748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พัฒนาการทางอารมณ์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เรียนรู้บทบาทใหม่คือการเป็นสมาชิกของกลุ่มเพื่อนรุ่นราวคราวเดียวกัน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3703420"/>
            <a:ext cx="319549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เริ่มรู้จักเข้าหาผู้อื่น เริ่มแสวงหาเพื่อนร่วมวัยเดียวกัน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10" y="4577960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เรียนรู้คำศัพท์เพิ่มมากขึ้น  ใช้ภาษาพูดแสดงความคิดความรู้สึกได้อย่างดี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3074" name="Picture 2" descr="ศูนย์วิชาการด้านสุขภาพจิต [www.mhc8.go.th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77" y="646235"/>
            <a:ext cx="3886703" cy="25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628152" y="3343644"/>
            <a:ext cx="489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ย่างเข้าสู่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หญิงเฉลี่ยมีอายุ 12 ปี ชายเฉลี่ยมีอายุ 14 ปี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303203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พัฒนาการด้าน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เจริญเติบโตถึงขีดสมบูรณ์ การผลิตเซลล์สืบพันธุ์ในเด็กชาย การมีประจำเดือนของเด็กหญิง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1628720"/>
            <a:ext cx="3195498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พัฒนาการทางอารมณ์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มีอารมณ์เปลี่ยนแปลงง่าย สับสน อ่อนไหว เด็กแต่ละคนเริ่มแสดงบุคลิกอารมณ์ประจำตัวออกมาให้ผู้อื่นทราบได้บ้างแล้ว เช่น อามรณ์ร้อน อารมณ์ขี้วิตกกังวล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3552749"/>
            <a:ext cx="3195498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ให้ความสำคัญกับเพื่อนร่วมวัยมากกว่าในระยะเด็กตอนปลาย และผูกพันกับเพื่อนในกลุ่มมากขึ้น กลุ่มของเด็กไม่มีเฉพาะเพื่อนเพศเดียวกันเท่านั้นแต่เริ่มมีเพื่อนต่างเพศ</a:t>
            </a:r>
          </a:p>
        </p:txBody>
      </p:sp>
      <p:pic>
        <p:nvPicPr>
          <p:cNvPr id="4098" name="Picture 2" descr="ชุดนักเรียนคอซอง ม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40" y="606043"/>
            <a:ext cx="4161409" cy="26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0064B62-6571-4E4A-995B-70CDBE922DF0}"/>
              </a:ext>
            </a:extLst>
          </p:cNvPr>
          <p:cNvSpPr/>
          <p:nvPr/>
        </p:nvSpPr>
        <p:spPr>
          <a:xfrm>
            <a:off x="-37214" y="0"/>
            <a:ext cx="3508744" cy="5715000"/>
          </a:xfrm>
          <a:prstGeom prst="rect">
            <a:avLst/>
          </a:prstGeom>
          <a:solidFill>
            <a:srgbClr val="F4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993432D-FEFF-894E-BF5C-86DC476B6E7E}"/>
              </a:ext>
            </a:extLst>
          </p:cNvPr>
          <p:cNvSpPr txBox="1"/>
          <p:nvPr/>
        </p:nvSpPr>
        <p:spPr>
          <a:xfrm>
            <a:off x="3679572" y="11626"/>
            <a:ext cx="36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พัฒนาการของมนุษย์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A1494C7-A0E0-634F-9128-3E40024D2293}"/>
              </a:ext>
            </a:extLst>
          </p:cNvPr>
          <p:cNvSpPr txBox="1"/>
          <p:nvPr/>
        </p:nvSpPr>
        <p:spPr>
          <a:xfrm>
            <a:off x="3784774" y="4295220"/>
            <a:ext cx="489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 ตั้งแต่อายุ 14 – 21 ปี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42403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การเลือก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เด็กโตพอที่จะรู้ถึงความสำคัญของอาชีพ เช่น อาชีพนำมาซึ่งสถานทางเศรษฐกิจสังคม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1199735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พัฒนาการทางอารมณ์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ลักษณะของอารมณ์สืบเนื่องมาจากอารมณ์ของเด็กวัยแรกรุ่น จึงคล้ายคลึงกันมาก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2357067"/>
            <a:ext cx="319549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พัฒนาการทาง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สังคมวัยรุ่นเป็นกลุ่มของเพื่อนร่วมวัย เด็กรู้สึกปลอดโปร่ง  สบายใจ  ในการทำกิจกรรมต่างๆ กับเพื่อนร่วมวัยมากกว่ากับเพื่อนต่างวัย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3812799"/>
            <a:ext cx="319549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สนใจ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มีขอบข่ายกว้างขวาง สนใจหลายอย่างแต่ไม่ลึกซึ้งมาก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9995417-E584-F748-AF97-3940A004E63C}"/>
              </a:ext>
            </a:extLst>
          </p:cNvPr>
          <p:cNvSpPr txBox="1"/>
          <p:nvPr/>
        </p:nvSpPr>
        <p:spPr>
          <a:xfrm>
            <a:off x="119408" y="4652978"/>
            <a:ext cx="319549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การนับถือ</a:t>
            </a:r>
            <a:r>
              <a:rPr lang="th-TH" sz="2000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วีรบุรุษ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ความต้องการรู้จักตนเอง การยกบุคคลมาเป็นแบบให้นับถือและเลียนแบบ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xmlns="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5122" name="Picture 2" descr="การเจริญเติบโตและพัฒนาการของวัยรุ่น - Health-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79" y="595832"/>
            <a:ext cx="48768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916</Words>
  <Application>Microsoft Office PowerPoint</Application>
  <PresentationFormat>นำเสนอทางหน้าจอ (16:10)</PresentationFormat>
  <Paragraphs>83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2" baseType="lpstr">
      <vt:lpstr>Arial</vt:lpstr>
      <vt:lpstr>Cordia New</vt:lpstr>
      <vt:lpstr>Calibri</vt:lpstr>
      <vt:lpstr>TH SarabunPSK</vt:lpstr>
      <vt:lpstr>TH Mali Grade 6</vt:lpstr>
      <vt:lpstr>Sukhumvit Set Semi</vt:lpstr>
      <vt:lpstr>Angsana New</vt:lpstr>
      <vt:lpstr>TH Krub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คเณศ อธิรัตนกรัณฑ์</dc:creator>
  <cp:lastModifiedBy>640116</cp:lastModifiedBy>
  <cp:revision>20</cp:revision>
  <dcterms:created xsi:type="dcterms:W3CDTF">2020-08-18T16:40:54Z</dcterms:created>
  <dcterms:modified xsi:type="dcterms:W3CDTF">2021-05-01T15:15:47Z</dcterms:modified>
</cp:coreProperties>
</file>