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60" r:id="rId1"/>
  </p:sldMasterIdLst>
  <p:sldIdLst>
    <p:sldId id="256" r:id="rId2"/>
    <p:sldId id="265" r:id="rId3"/>
    <p:sldId id="257" r:id="rId4"/>
    <p:sldId id="258" r:id="rId5"/>
    <p:sldId id="259" r:id="rId6"/>
    <p:sldId id="260" r:id="rId7"/>
    <p:sldId id="262" r:id="rId8"/>
    <p:sldId id="263" r:id="rId9"/>
    <p:sldId id="264" r:id="rId10"/>
  </p:sldIdLst>
  <p:sldSz cx="9144000" cy="5715000" type="screen16x10"/>
  <p:notesSz cx="6858000" cy="9144000"/>
  <p:embeddedFontLst>
    <p:embeddedFont>
      <p:font typeface="Cordia New" panose="020B0304020202020204" pitchFamily="34" charset="-34"/>
      <p:regular r:id="rId11"/>
      <p:bold r:id="rId12"/>
      <p:italic r:id="rId13"/>
      <p:boldItalic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TH SarabunPSK" panose="020B0500040200020003" pitchFamily="34" charset="-34"/>
      <p:regular r:id="rId19"/>
      <p:bold r:id="rId20"/>
      <p:italic r:id="rId21"/>
      <p:boldItalic r:id="rId22"/>
    </p:embeddedFont>
    <p:embeddedFont>
      <p:font typeface="TH Mali Grade 6" panose="02000506000000020004" pitchFamily="2" charset="-34"/>
      <p:regular r:id="rId23"/>
      <p:bold r:id="rId24"/>
      <p:italic r:id="rId25"/>
      <p:boldItalic r:id="rId26"/>
    </p:embeddedFont>
    <p:embeddedFont>
      <p:font typeface="Angsana New" panose="02020603050405020304" pitchFamily="18" charset="-34"/>
      <p:regular r:id="rId27"/>
      <p:bold r:id="rId28"/>
      <p:italic r:id="rId29"/>
      <p:boldItalic r:id="rId30"/>
    </p:embeddedFont>
    <p:embeddedFont>
      <p:font typeface="TH Krub" panose="02000506040000020004" pitchFamily="2" charset="-34"/>
      <p:regular r:id="rId31"/>
      <p:bold r:id="rId32"/>
      <p:italic r:id="rId33"/>
      <p:boldItalic r:id="rId34"/>
    </p:embeddedFont>
    <p:embeddedFont>
      <p:font typeface="Calibri Light" panose="020F0302020204030204" pitchFamily="34" charset="0"/>
      <p:regular r:id="rId35"/>
      <p:italic r:id="rId3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7B8D1"/>
    <a:srgbClr val="F4B5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35"/>
  </p:normalViewPr>
  <p:slideViewPr>
    <p:cSldViewPr snapToGrid="0" snapToObjects="1">
      <p:cViewPr varScale="1">
        <p:scale>
          <a:sx n="89" d="100"/>
          <a:sy n="89" d="100"/>
        </p:scale>
        <p:origin x="74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34" Type="http://schemas.openxmlformats.org/officeDocument/2006/relationships/font" Target="fonts/font24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font" Target="fonts/font23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font" Target="fonts/font22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36" Type="http://schemas.openxmlformats.org/officeDocument/2006/relationships/font" Target="fonts/font26.fntdata"/><Relationship Id="rId10" Type="http://schemas.openxmlformats.org/officeDocument/2006/relationships/slide" Target="slides/slide9.xml"/><Relationship Id="rId19" Type="http://schemas.openxmlformats.org/officeDocument/2006/relationships/font" Target="fonts/font9.fntdata"/><Relationship Id="rId31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Relationship Id="rId35" Type="http://schemas.openxmlformats.org/officeDocument/2006/relationships/font" Target="fonts/font25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th-TH"/>
              <a:t>คลิกเพื่อแก้ไขสไตล์ชื่อเรื่องรองต้นแบบ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ADDB-24E2-7A4E-8009-8212B4A6D60D}" type="datetimeFigureOut">
              <a:rPr lang="th-TH" smtClean="0"/>
              <a:t>01/05/64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4F3F1-8936-FA4C-91AD-E50E97443E0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30052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ADDB-24E2-7A4E-8009-8212B4A6D60D}" type="datetimeFigureOut">
              <a:rPr lang="th-TH" smtClean="0"/>
              <a:t>01/05/64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4F3F1-8936-FA4C-91AD-E50E97443E0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9401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ADDB-24E2-7A4E-8009-8212B4A6D60D}" type="datetimeFigureOut">
              <a:rPr lang="th-TH" smtClean="0"/>
              <a:t>01/05/64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4F3F1-8936-FA4C-91AD-E50E97443E0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29131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ADDB-24E2-7A4E-8009-8212B4A6D60D}" type="datetimeFigureOut">
              <a:rPr lang="th-TH" smtClean="0"/>
              <a:t>01/05/64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4F3F1-8936-FA4C-91AD-E50E97443E0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37870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ADDB-24E2-7A4E-8009-8212B4A6D60D}" type="datetimeFigureOut">
              <a:rPr lang="th-TH" smtClean="0"/>
              <a:t>01/05/64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4F3F1-8936-FA4C-91AD-E50E97443E0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64088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ADDB-24E2-7A4E-8009-8212B4A6D60D}" type="datetimeFigureOut">
              <a:rPr lang="th-TH" smtClean="0"/>
              <a:t>01/05/64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4F3F1-8936-FA4C-91AD-E50E97443E0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24152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ADDB-24E2-7A4E-8009-8212B4A6D60D}" type="datetimeFigureOut">
              <a:rPr lang="th-TH" smtClean="0"/>
              <a:t>01/05/64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4F3F1-8936-FA4C-91AD-E50E97443E0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0071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ADDB-24E2-7A4E-8009-8212B4A6D60D}" type="datetimeFigureOut">
              <a:rPr lang="th-TH" smtClean="0"/>
              <a:t>01/05/64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4F3F1-8936-FA4C-91AD-E50E97443E0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89599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ADDB-24E2-7A4E-8009-8212B4A6D60D}" type="datetimeFigureOut">
              <a:rPr lang="th-TH" smtClean="0"/>
              <a:t>01/05/64</a:t>
            </a:fld>
            <a:endParaRPr lang="th-T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4F3F1-8936-FA4C-91AD-E50E97443E0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48397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ADDB-24E2-7A4E-8009-8212B4A6D60D}" type="datetimeFigureOut">
              <a:rPr lang="th-TH" smtClean="0"/>
              <a:t>01/05/64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4F3F1-8936-FA4C-91AD-E50E97443E0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9999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EADDB-24E2-7A4E-8009-8212B4A6D60D}" type="datetimeFigureOut">
              <a:rPr lang="th-TH" smtClean="0"/>
              <a:t>01/05/64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4F3F1-8936-FA4C-91AD-E50E97443E0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83883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EADDB-24E2-7A4E-8009-8212B4A6D60D}" type="datetimeFigureOut">
              <a:rPr lang="th-TH" smtClean="0"/>
              <a:t>01/05/64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4F3F1-8936-FA4C-91AD-E50E97443E03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1665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="" xmlns:a16="http://schemas.microsoft.com/office/drawing/2014/main" id="{E0064B62-6571-4E4A-995B-70CDBE922DF0}"/>
              </a:ext>
            </a:extLst>
          </p:cNvPr>
          <p:cNvSpPr/>
          <p:nvPr/>
        </p:nvSpPr>
        <p:spPr>
          <a:xfrm>
            <a:off x="-1" y="0"/>
            <a:ext cx="9144000" cy="31271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="" xmlns:a16="http://schemas.microsoft.com/office/drawing/2014/main" id="{0993432D-FEFF-894E-BF5C-86DC476B6E7E}"/>
              </a:ext>
            </a:extLst>
          </p:cNvPr>
          <p:cNvSpPr txBox="1"/>
          <p:nvPr/>
        </p:nvSpPr>
        <p:spPr>
          <a:xfrm>
            <a:off x="1491215" y="150197"/>
            <a:ext cx="6894536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วิชา สุขศึกษา</a:t>
            </a:r>
          </a:p>
          <a:p>
            <a:pPr algn="ctr"/>
            <a:r>
              <a:rPr lang="th-TH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ชั้นมัธยมศึกษาปีที่ 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3</a:t>
            </a:r>
            <a:endParaRPr lang="en-US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Mali Grade 6" panose="02000506000000020004" pitchFamily="2" charset="-34"/>
              <a:cs typeface="TH Mali Grade 6" panose="02000506000000020004" pitchFamily="2" charset="-34"/>
            </a:endParaRPr>
          </a:p>
          <a:p>
            <a:pPr algn="ctr"/>
            <a:r>
              <a:rPr lang="th-TH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กลุ่มสาระการเรียนสุขศึกษาและพลศึกษา</a:t>
            </a:r>
            <a:endParaRPr lang="en-US" sz="72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="" xmlns:a16="http://schemas.microsoft.com/office/drawing/2014/main" id="{978B9AC4-D8C2-9442-972E-8DAE6B6B0303}"/>
              </a:ext>
            </a:extLst>
          </p:cNvPr>
          <p:cNvSpPr/>
          <p:nvPr/>
        </p:nvSpPr>
        <p:spPr>
          <a:xfrm>
            <a:off x="7187292" y="5214828"/>
            <a:ext cx="1866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คุณ</a:t>
            </a:r>
            <a:r>
              <a:rPr lang="th-TH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ครูอัญญานี</a:t>
            </a:r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   </a:t>
            </a:r>
            <a:r>
              <a:rPr lang="th-TH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โคต</a:t>
            </a:r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ถา</a:t>
            </a:r>
            <a:endParaRPr lang="th-TH" b="1" dirty="0">
              <a:solidFill>
                <a:schemeClr val="tx1">
                  <a:lumMod val="85000"/>
                  <a:lumOff val="15000"/>
                </a:schemeClr>
              </a:solidFill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pic>
        <p:nvPicPr>
          <p:cNvPr id="7170" name="Picture 2" descr="วันเด็ก - saifon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0646" y="4168388"/>
            <a:ext cx="3816547" cy="139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85" y="240667"/>
            <a:ext cx="1403036" cy="1050923"/>
          </a:xfrm>
          <a:prstGeom prst="rect">
            <a:avLst/>
          </a:prstGeom>
        </p:spPr>
      </p:pic>
      <p:pic>
        <p:nvPicPr>
          <p:cNvPr id="11" name="Picture 2" descr="https://o.remove.bg/downloads/8c244dd2-32d4-4b4e-a000-d76ef38c45f1/178541400_188172299807738_5945799791175942367_n-removebg-preview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1" t="23372" r="16356" b="27572"/>
          <a:stretch/>
        </p:blipFill>
        <p:spPr bwMode="auto">
          <a:xfrm>
            <a:off x="7360920" y="3180139"/>
            <a:ext cx="1833280" cy="203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สี่เหลี่ยมผืนผ้า 7">
            <a:extLst>
              <a:ext uri="{FF2B5EF4-FFF2-40B4-BE49-F238E27FC236}">
                <a16:creationId xmlns="" xmlns:a16="http://schemas.microsoft.com/office/drawing/2014/main" id="{978B9AC4-D8C2-9442-972E-8DAE6B6B0303}"/>
              </a:ext>
            </a:extLst>
          </p:cNvPr>
          <p:cNvSpPr/>
          <p:nvPr/>
        </p:nvSpPr>
        <p:spPr>
          <a:xfrm>
            <a:off x="2997935" y="3386135"/>
            <a:ext cx="34419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ครูผู้สอน คุณ</a:t>
            </a:r>
            <a:r>
              <a:rPr lang="th-TH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ครู</a:t>
            </a:r>
            <a:r>
              <a:rPr lang="th-TH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อัญญานี</a:t>
            </a:r>
            <a:r>
              <a:rPr lang="th-TH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  </a:t>
            </a:r>
            <a:r>
              <a:rPr lang="th-TH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โคต</a:t>
            </a:r>
            <a:r>
              <a:rPr lang="th-TH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ถา</a:t>
            </a:r>
            <a:endParaRPr lang="th-TH" sz="2800" b="1" dirty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071530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="" xmlns:a16="http://schemas.microsoft.com/office/drawing/2014/main" id="{E0064B62-6571-4E4A-995B-70CDBE922DF0}"/>
              </a:ext>
            </a:extLst>
          </p:cNvPr>
          <p:cNvSpPr/>
          <p:nvPr/>
        </p:nvSpPr>
        <p:spPr>
          <a:xfrm>
            <a:off x="-1" y="0"/>
            <a:ext cx="9144000" cy="312710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="" xmlns:a16="http://schemas.microsoft.com/office/drawing/2014/main" id="{0993432D-FEFF-894E-BF5C-86DC476B6E7E}"/>
              </a:ext>
            </a:extLst>
          </p:cNvPr>
          <p:cNvSpPr txBox="1"/>
          <p:nvPr/>
        </p:nvSpPr>
        <p:spPr>
          <a:xfrm>
            <a:off x="1491215" y="150197"/>
            <a:ext cx="68945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หน่วยการเรียนรู้ที่ </a:t>
            </a:r>
            <a:r>
              <a:rPr lang="en-US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1</a:t>
            </a:r>
          </a:p>
          <a:p>
            <a:pPr algn="ctr"/>
            <a:r>
              <a:rPr lang="th-TH" sz="7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การเปลี่ยนแปลงในแต่ละวัย</a:t>
            </a:r>
          </a:p>
          <a:p>
            <a:pPr algn="ctr"/>
            <a:r>
              <a:rPr lang="th-TH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บทเรียนที่ </a:t>
            </a:r>
            <a:r>
              <a:rPr lang="en-US" sz="3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Mali Grade 6" panose="02000506000000020004" pitchFamily="2" charset="-34"/>
                <a:cs typeface="TH Mali Grade 6" panose="02000506000000020004" pitchFamily="2" charset="-34"/>
              </a:rPr>
              <a:t>1</a:t>
            </a:r>
            <a:endParaRPr lang="th-TH" sz="3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="" xmlns:a16="http://schemas.microsoft.com/office/drawing/2014/main" id="{978B9AC4-D8C2-9442-972E-8DAE6B6B0303}"/>
              </a:ext>
            </a:extLst>
          </p:cNvPr>
          <p:cNvSpPr/>
          <p:nvPr/>
        </p:nvSpPr>
        <p:spPr>
          <a:xfrm>
            <a:off x="7187292" y="5214828"/>
            <a:ext cx="1866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คุณ</a:t>
            </a:r>
            <a:r>
              <a:rPr lang="th-TH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ครูอัญญานี</a:t>
            </a:r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   </a:t>
            </a:r>
            <a:r>
              <a:rPr lang="th-TH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โคต</a:t>
            </a:r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ถา</a:t>
            </a:r>
            <a:endParaRPr lang="th-TH" b="1" dirty="0">
              <a:solidFill>
                <a:schemeClr val="tx1">
                  <a:lumMod val="85000"/>
                  <a:lumOff val="15000"/>
                </a:schemeClr>
              </a:solidFill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pic>
        <p:nvPicPr>
          <p:cNvPr id="7170" name="Picture 2" descr="วันเด็ก - saifon3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23" y="4129266"/>
            <a:ext cx="3816547" cy="1395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รูปภาพ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385" y="240667"/>
            <a:ext cx="1403036" cy="1050923"/>
          </a:xfrm>
          <a:prstGeom prst="rect">
            <a:avLst/>
          </a:prstGeom>
        </p:spPr>
      </p:pic>
      <p:sp>
        <p:nvSpPr>
          <p:cNvPr id="8" name="กล่องข้อความ 7">
            <a:extLst>
              <a:ext uri="{FF2B5EF4-FFF2-40B4-BE49-F238E27FC236}">
                <a16:creationId xmlns="" xmlns:a16="http://schemas.microsoft.com/office/drawing/2014/main" id="{0993432D-FEFF-894E-BF5C-86DC476B6E7E}"/>
              </a:ext>
            </a:extLst>
          </p:cNvPr>
          <p:cNvSpPr txBox="1"/>
          <p:nvPr/>
        </p:nvSpPr>
        <p:spPr>
          <a:xfrm>
            <a:off x="531590" y="3187575"/>
            <a:ext cx="73214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200" b="1" dirty="0" smtClean="0">
                <a:solidFill>
                  <a:srgbClr val="FF0000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การ</a:t>
            </a:r>
            <a:r>
              <a:rPr lang="th-TH" sz="3200" b="1" dirty="0">
                <a:solidFill>
                  <a:srgbClr val="FF0000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เจริญเติบโตและ</a:t>
            </a:r>
            <a:r>
              <a:rPr lang="th-TH" sz="3200" b="1" dirty="0" smtClean="0">
                <a:solidFill>
                  <a:srgbClr val="FF0000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พัฒนาการ</a:t>
            </a:r>
            <a:r>
              <a:rPr lang="th-TH" sz="3200" b="1" dirty="0">
                <a:solidFill>
                  <a:srgbClr val="FF0000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ของ</a:t>
            </a:r>
            <a:r>
              <a:rPr lang="th-TH" sz="3200" b="1" dirty="0" smtClean="0">
                <a:solidFill>
                  <a:srgbClr val="FF0000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มนุษย์ใน</a:t>
            </a:r>
            <a:r>
              <a:rPr lang="th-TH" sz="3200" b="1" dirty="0">
                <a:solidFill>
                  <a:srgbClr val="FF0000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แต่ละ</a:t>
            </a:r>
            <a:r>
              <a:rPr lang="th-TH" sz="3200" b="1" dirty="0" smtClean="0">
                <a:solidFill>
                  <a:srgbClr val="FF0000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วัย</a:t>
            </a:r>
            <a:endParaRPr lang="th-TH" sz="3200" b="1" dirty="0">
              <a:solidFill>
                <a:srgbClr val="FF0000"/>
              </a:solidFill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pic>
        <p:nvPicPr>
          <p:cNvPr id="11" name="Picture 2" descr="https://o.remove.bg/downloads/8c244dd2-32d4-4b4e-a000-d76ef38c45f1/178541400_188172299807738_5945799791175942367_n-removebg-preview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1" t="23372" r="16356" b="27572"/>
          <a:stretch/>
        </p:blipFill>
        <p:spPr bwMode="auto">
          <a:xfrm>
            <a:off x="7360920" y="3180139"/>
            <a:ext cx="1833280" cy="2034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54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="" xmlns:a16="http://schemas.microsoft.com/office/drawing/2014/main" id="{E0064B62-6571-4E4A-995B-70CDBE922DF0}"/>
              </a:ext>
            </a:extLst>
          </p:cNvPr>
          <p:cNvSpPr/>
          <p:nvPr/>
        </p:nvSpPr>
        <p:spPr>
          <a:xfrm>
            <a:off x="0" y="0"/>
            <a:ext cx="9144000" cy="34130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" name="สี่เหลี่ยมผืนผ้า 5">
            <a:extLst>
              <a:ext uri="{FF2B5EF4-FFF2-40B4-BE49-F238E27FC236}">
                <a16:creationId xmlns="" xmlns:a16="http://schemas.microsoft.com/office/drawing/2014/main" id="{F22E0811-3D67-9046-A576-6DBA1991A9A2}"/>
              </a:ext>
            </a:extLst>
          </p:cNvPr>
          <p:cNvSpPr/>
          <p:nvPr/>
        </p:nvSpPr>
        <p:spPr>
          <a:xfrm>
            <a:off x="441251" y="550235"/>
            <a:ext cx="8261498" cy="4614530"/>
          </a:xfrm>
          <a:prstGeom prst="rect">
            <a:avLst/>
          </a:prstGeom>
          <a:solidFill>
            <a:schemeClr val="bg1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="" xmlns:a16="http://schemas.microsoft.com/office/drawing/2014/main" id="{0993432D-FEFF-894E-BF5C-86DC476B6E7E}"/>
              </a:ext>
            </a:extLst>
          </p:cNvPr>
          <p:cNvSpPr txBox="1"/>
          <p:nvPr/>
        </p:nvSpPr>
        <p:spPr>
          <a:xfrm>
            <a:off x="2817362" y="694042"/>
            <a:ext cx="35092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จุดประสงค์การเรียนรู้</a:t>
            </a:r>
            <a:endParaRPr lang="th-TH" sz="2400" b="1" dirty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="" xmlns:a16="http://schemas.microsoft.com/office/drawing/2014/main" id="{5A1494C7-A0E0-634F-9128-3E40024D2293}"/>
              </a:ext>
            </a:extLst>
          </p:cNvPr>
          <p:cNvSpPr txBox="1"/>
          <p:nvPr/>
        </p:nvSpPr>
        <p:spPr>
          <a:xfrm>
            <a:off x="740505" y="1361049"/>
            <a:ext cx="79622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อธิบาย</a:t>
            </a:r>
            <a:r>
              <a:rPr lang="th-TH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เกี่ยวกับข้อตกลง</a:t>
            </a:r>
            <a:r>
              <a:rPr lang="th-TH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และแนวทางใน</a:t>
            </a:r>
            <a:r>
              <a:rPr lang="th-TH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การศึกษาวิชาสุขศึกษา</a:t>
            </a:r>
            <a:r>
              <a:rPr lang="th-TH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และพลศึกษา</a:t>
            </a:r>
            <a:r>
              <a:rPr lang="th-TH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 </a:t>
            </a:r>
            <a:r>
              <a:rPr lang="th-TH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K) </a:t>
            </a:r>
            <a:endParaRPr lang="th-TH" sz="2000" dirty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อธิบาย</a:t>
            </a:r>
            <a:r>
              <a:rPr lang="th-TH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</a:t>
            </a:r>
            <a:r>
              <a:rPr lang="th-TH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</a:t>
            </a:r>
            <a:r>
              <a:rPr lang="th-TH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พัฒนาการ</a:t>
            </a:r>
            <a:r>
              <a:rPr lang="th-TH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และการ</a:t>
            </a:r>
            <a:r>
              <a:rPr lang="th-TH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แบ่ง</a:t>
            </a:r>
            <a:r>
              <a:rPr lang="th-TH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ช่วง</a:t>
            </a:r>
            <a:r>
              <a:rPr lang="th-TH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วัย</a:t>
            </a:r>
            <a:r>
              <a:rPr lang="th-TH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</a:t>
            </a:r>
            <a:r>
              <a:rPr lang="th-TH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มนุษย์อย่างถูกต้องได้ </a:t>
            </a:r>
            <a:r>
              <a:rPr lang="th-TH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K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)</a:t>
            </a:r>
            <a:endParaRPr lang="th-TH" sz="2000" dirty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อธิบาย</a:t>
            </a:r>
            <a:r>
              <a:rPr lang="th-TH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</a:t>
            </a:r>
            <a:r>
              <a:rPr lang="th-TH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เจริญเติบโต</a:t>
            </a:r>
            <a:r>
              <a:rPr lang="th-TH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ทางร่างกายและ</a:t>
            </a:r>
            <a:r>
              <a:rPr lang="th-TH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พัฒนาการของวัยทา</a:t>
            </a:r>
            <a:r>
              <a:rPr lang="th-TH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รก</a:t>
            </a:r>
            <a:r>
              <a:rPr lang="th-TH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และวัยเด็กอย</a:t>
            </a:r>
            <a:r>
              <a:rPr lang="th-TH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่</a:t>
            </a:r>
            <a:r>
              <a:rPr lang="th-TH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างถูกต้องได้ </a:t>
            </a:r>
            <a:r>
              <a:rPr lang="th-TH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K) </a:t>
            </a:r>
            <a:endParaRPr lang="th-TH" sz="2000" dirty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เข้าร่วมปฏิบัติกิจกรรม</a:t>
            </a:r>
            <a:r>
              <a:rPr lang="th-TH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การเรียนรู้ในเรื่อง</a:t>
            </a:r>
            <a:r>
              <a:rPr lang="th-TH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ลักษณะของพัฒนาการ</a:t>
            </a:r>
            <a:r>
              <a:rPr lang="th-TH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และการ</a:t>
            </a:r>
            <a:r>
              <a:rPr lang="th-TH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แบ่ง</a:t>
            </a:r>
            <a:r>
              <a:rPr lang="th-TH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ช่วง</a:t>
            </a:r>
            <a:r>
              <a:rPr lang="th-TH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วัย</a:t>
            </a:r>
            <a:r>
              <a:rPr lang="th-TH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</a:t>
            </a:r>
            <a:r>
              <a:rPr lang="th-TH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มนุษย</a:t>
            </a:r>
            <a:r>
              <a:rPr lang="th-TH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์</a:t>
            </a:r>
            <a:r>
              <a:rPr lang="th-TH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ด้วย</a:t>
            </a:r>
            <a:r>
              <a:rPr lang="th-TH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ความสนใจ</a:t>
            </a:r>
            <a:r>
              <a:rPr lang="th-TH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ใฝ่รู้ </a:t>
            </a:r>
            <a:r>
              <a:rPr lang="th-TH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A)</a:t>
            </a:r>
          </a:p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5. </a:t>
            </a:r>
            <a:r>
              <a:rPr lang="th-TH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ระบุแหล่งความรู้ที่</a:t>
            </a:r>
            <a:r>
              <a:rPr lang="th-TH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สนับสนุนการ</a:t>
            </a:r>
            <a:r>
              <a:rPr lang="th-TH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ศึกษาในวิชาสุขศึกษาและพล</a:t>
            </a:r>
            <a:r>
              <a:rPr lang="th-TH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ศึกษาทั้ง</a:t>
            </a:r>
            <a:r>
              <a:rPr lang="th-TH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</a:t>
            </a:r>
            <a:r>
              <a:rPr lang="th-TH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ท้องถิ่นและ</a:t>
            </a:r>
            <a:r>
              <a:rPr lang="th-TH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ชุมชน</a:t>
            </a:r>
            <a:r>
              <a:rPr lang="th-TH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ได้ </a:t>
            </a:r>
            <a:r>
              <a:rPr lang="th-TH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P)</a:t>
            </a:r>
            <a:endParaRPr lang="th-TH" sz="2000" dirty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  <a:p>
            <a:r>
              <a:rPr lang="th-TH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6. </a:t>
            </a:r>
            <a:r>
              <a:rPr lang="th-TH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ใช้เทคโนโลย</a:t>
            </a:r>
            <a:r>
              <a:rPr lang="th-TH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ี</a:t>
            </a:r>
            <a:r>
              <a:rPr lang="th-TH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ใน</a:t>
            </a:r>
            <a:r>
              <a:rPr lang="th-TH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สืบค้นข้อมูลประก</a:t>
            </a:r>
            <a:r>
              <a:rPr lang="th-TH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อบการ</a:t>
            </a:r>
            <a:r>
              <a:rPr lang="th-TH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เรียนรู้ได้ </a:t>
            </a:r>
            <a:r>
              <a:rPr lang="th-TH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(</a:t>
            </a:r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P) </a:t>
            </a:r>
            <a:endParaRPr lang="th-TH" sz="2000" dirty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สี่เหลี่ยมผืนผ้า 11">
            <a:extLst>
              <a:ext uri="{FF2B5EF4-FFF2-40B4-BE49-F238E27FC236}">
                <a16:creationId xmlns="" xmlns:a16="http://schemas.microsoft.com/office/drawing/2014/main" id="{978B9AC4-D8C2-9442-972E-8DAE6B6B0303}"/>
              </a:ext>
            </a:extLst>
          </p:cNvPr>
          <p:cNvSpPr/>
          <p:nvPr/>
        </p:nvSpPr>
        <p:spPr>
          <a:xfrm>
            <a:off x="0" y="5345668"/>
            <a:ext cx="1866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คุณ</a:t>
            </a:r>
            <a:r>
              <a:rPr lang="th-TH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ครูอัญญานี</a:t>
            </a:r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   </a:t>
            </a:r>
            <a:r>
              <a:rPr lang="th-TH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โคต</a:t>
            </a:r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ถา</a:t>
            </a:r>
            <a:endParaRPr lang="th-TH" b="1" dirty="0">
              <a:solidFill>
                <a:schemeClr val="tx1">
                  <a:lumMod val="85000"/>
                  <a:lumOff val="15000"/>
                </a:schemeClr>
              </a:solidFill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pic>
        <p:nvPicPr>
          <p:cNvPr id="6146" name="Picture 2" descr="หน้าแรก สวัสดีค่ะ ยินดีต้อนรับสู่การเรียนรู้เรื่อง  การเจริญเติบโตและพัฒนาการของมนุษย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01248"/>
            <a:ext cx="381000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560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="" xmlns:a16="http://schemas.microsoft.com/office/drawing/2014/main" id="{E0064B62-6571-4E4A-995B-70CDBE922DF0}"/>
              </a:ext>
            </a:extLst>
          </p:cNvPr>
          <p:cNvSpPr/>
          <p:nvPr/>
        </p:nvSpPr>
        <p:spPr>
          <a:xfrm>
            <a:off x="0" y="0"/>
            <a:ext cx="9135304" cy="286769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0" name="กล่องข้อความ 9">
            <a:extLst>
              <a:ext uri="{FF2B5EF4-FFF2-40B4-BE49-F238E27FC236}">
                <a16:creationId xmlns="" xmlns:a16="http://schemas.microsoft.com/office/drawing/2014/main" id="{0993432D-FEFF-894E-BF5C-86DC476B6E7E}"/>
              </a:ext>
            </a:extLst>
          </p:cNvPr>
          <p:cNvSpPr txBox="1"/>
          <p:nvPr/>
        </p:nvSpPr>
        <p:spPr>
          <a:xfrm>
            <a:off x="7181971" y="49875"/>
            <a:ext cx="2126512" cy="659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b="1" dirty="0" smtClean="0">
                <a:solidFill>
                  <a:schemeClr val="bg1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สัปดาห์ที่ </a:t>
            </a:r>
            <a:r>
              <a:rPr lang="en-US" sz="3600" b="1" dirty="0" smtClean="0">
                <a:solidFill>
                  <a:schemeClr val="bg1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1</a:t>
            </a:r>
            <a:endParaRPr lang="th-TH" sz="3600" b="1" dirty="0">
              <a:solidFill>
                <a:schemeClr val="bg1"/>
              </a:solidFill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="" xmlns:a16="http://schemas.microsoft.com/office/drawing/2014/main" id="{5A1494C7-A0E0-634F-9128-3E40024D2293}"/>
              </a:ext>
            </a:extLst>
          </p:cNvPr>
          <p:cNvSpPr txBox="1"/>
          <p:nvPr/>
        </p:nvSpPr>
        <p:spPr>
          <a:xfrm>
            <a:off x="3805006" y="3011448"/>
            <a:ext cx="531451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	</a:t>
            </a:r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หน่วย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การเรียนรู้เรียน</a:t>
            </a:r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รู้ตัวเราการศึกษาทำความเข้าใจเกี่ยวกับ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ความหมายและ</a:t>
            </a:r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ความสำคัญของวัยรุ่น ลักษณะ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การ</a:t>
            </a:r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เจริญเติบโต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ทางร่างกายและ</a:t>
            </a:r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พัฒนาการ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ของ</a:t>
            </a:r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มนุษย์ในแต่ละวัย 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จะช่วยให้</a:t>
            </a:r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นักเร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ี</a:t>
            </a:r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ยนเข้าใจและตระหนัก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ใน</a:t>
            </a:r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ความสำคัญต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่</a:t>
            </a:r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อเรื่อ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ง</a:t>
            </a:r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ดังกล่าว ซึ่ง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จะนา</a:t>
            </a:r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ไปสู่การจัดการและพัฒนาค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ุ</a:t>
            </a:r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ณภาพ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ชีวิตของ</a:t>
            </a:r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ตนเองและ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บุคคลอื่นที่เกี่ยวของ</a:t>
            </a:r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ได้เป็นอย่างดี</a:t>
            </a:r>
            <a:endParaRPr lang="th-TH" sz="2400" dirty="0">
              <a:solidFill>
                <a:schemeClr val="tx1">
                  <a:lumMod val="85000"/>
                  <a:lumOff val="15000"/>
                </a:schemeClr>
              </a:solidFill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sp>
        <p:nvSpPr>
          <p:cNvPr id="3" name="วงรี 2">
            <a:extLst>
              <a:ext uri="{FF2B5EF4-FFF2-40B4-BE49-F238E27FC236}">
                <a16:creationId xmlns="" xmlns:a16="http://schemas.microsoft.com/office/drawing/2014/main" id="{7C0DAB16-D71B-194F-9183-76234FA6969B}"/>
              </a:ext>
            </a:extLst>
          </p:cNvPr>
          <p:cNvSpPr/>
          <p:nvPr/>
        </p:nvSpPr>
        <p:spPr>
          <a:xfrm>
            <a:off x="774075" y="1294559"/>
            <a:ext cx="3059780" cy="305978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5" name="รูปภาพ 4">
            <a:extLst>
              <a:ext uri="{FF2B5EF4-FFF2-40B4-BE49-F238E27FC236}">
                <a16:creationId xmlns="" xmlns:a16="http://schemas.microsoft.com/office/drawing/2014/main" id="{48524D4F-DB01-E949-9F41-1B8F44F5D1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830" y="1417320"/>
            <a:ext cx="2743199" cy="2744936"/>
          </a:xfrm>
          <a:prstGeom prst="ellipse">
            <a:avLst/>
          </a:prstGeom>
        </p:spPr>
      </p:pic>
      <p:sp>
        <p:nvSpPr>
          <p:cNvPr id="12" name="กล่องข้อความ 11">
            <a:extLst>
              <a:ext uri="{FF2B5EF4-FFF2-40B4-BE49-F238E27FC236}">
                <a16:creationId xmlns="" xmlns:a16="http://schemas.microsoft.com/office/drawing/2014/main" id="{0993432D-FEFF-894E-BF5C-86DC476B6E7E}"/>
              </a:ext>
            </a:extLst>
          </p:cNvPr>
          <p:cNvSpPr txBox="1"/>
          <p:nvPr/>
        </p:nvSpPr>
        <p:spPr>
          <a:xfrm>
            <a:off x="3372986" y="741350"/>
            <a:ext cx="411366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800" b="1" dirty="0">
                <a:solidFill>
                  <a:schemeClr val="bg1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การปฐมนิเทศและการเจริญเติบโตและ</a:t>
            </a:r>
            <a:r>
              <a:rPr lang="th-TH" sz="2800" b="1" dirty="0" smtClean="0">
                <a:solidFill>
                  <a:schemeClr val="bg1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พัฒนาการ</a:t>
            </a:r>
            <a:r>
              <a:rPr lang="th-TH" sz="2800" b="1" dirty="0">
                <a:solidFill>
                  <a:schemeClr val="bg1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ของ</a:t>
            </a:r>
            <a:r>
              <a:rPr lang="th-TH" sz="2800" b="1" dirty="0" smtClean="0">
                <a:solidFill>
                  <a:schemeClr val="bg1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มนุษย</a:t>
            </a:r>
            <a:r>
              <a:rPr lang="th-TH" sz="2800" b="1" dirty="0">
                <a:solidFill>
                  <a:schemeClr val="bg1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์</a:t>
            </a:r>
          </a:p>
          <a:p>
            <a:pPr algn="ctr"/>
            <a:r>
              <a:rPr lang="th-TH" sz="2800" b="1" dirty="0">
                <a:solidFill>
                  <a:schemeClr val="bg1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 ในแต่ละ</a:t>
            </a:r>
            <a:r>
              <a:rPr lang="th-TH" sz="2800" b="1" dirty="0" smtClean="0">
                <a:solidFill>
                  <a:schemeClr val="bg1"/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วัย</a:t>
            </a:r>
            <a:endParaRPr lang="th-TH" sz="2800" b="1" dirty="0">
              <a:solidFill>
                <a:schemeClr val="bg1"/>
              </a:solidFill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sp>
        <p:nvSpPr>
          <p:cNvPr id="13" name="สี่เหลี่ยมผืนผ้า 12">
            <a:extLst>
              <a:ext uri="{FF2B5EF4-FFF2-40B4-BE49-F238E27FC236}">
                <a16:creationId xmlns="" xmlns:a16="http://schemas.microsoft.com/office/drawing/2014/main" id="{978B9AC4-D8C2-9442-972E-8DAE6B6B0303}"/>
              </a:ext>
            </a:extLst>
          </p:cNvPr>
          <p:cNvSpPr/>
          <p:nvPr/>
        </p:nvSpPr>
        <p:spPr>
          <a:xfrm>
            <a:off x="0" y="5345668"/>
            <a:ext cx="1866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คุณ</a:t>
            </a:r>
            <a:r>
              <a:rPr lang="th-TH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ครูอัญญานี</a:t>
            </a:r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   </a:t>
            </a:r>
            <a:r>
              <a:rPr lang="th-TH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โคต</a:t>
            </a:r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ถา</a:t>
            </a:r>
            <a:endParaRPr lang="th-TH" b="1" dirty="0">
              <a:solidFill>
                <a:schemeClr val="tx1">
                  <a:lumMod val="85000"/>
                  <a:lumOff val="15000"/>
                </a:schemeClr>
              </a:solidFill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2520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="" xmlns:a16="http://schemas.microsoft.com/office/drawing/2014/main" id="{E0064B62-6571-4E4A-995B-70CDBE922DF0}"/>
              </a:ext>
            </a:extLst>
          </p:cNvPr>
          <p:cNvSpPr/>
          <p:nvPr/>
        </p:nvSpPr>
        <p:spPr>
          <a:xfrm>
            <a:off x="263121" y="247584"/>
            <a:ext cx="3169301" cy="521983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9" name="รูปภาพ 8" descr="รูปภาพประกอบด้วย รูปวาด, สีอ่อน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75EA8A1F-6571-F844-81BB-D5B1D4CDB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9941" y="301959"/>
            <a:ext cx="802808" cy="248276"/>
          </a:xfrm>
          <a:prstGeom prst="rect">
            <a:avLst/>
          </a:prstGeom>
        </p:spPr>
      </p:pic>
      <p:sp>
        <p:nvSpPr>
          <p:cNvPr id="10" name="กล่องข้อความ 9">
            <a:extLst>
              <a:ext uri="{FF2B5EF4-FFF2-40B4-BE49-F238E27FC236}">
                <a16:creationId xmlns="" xmlns:a16="http://schemas.microsoft.com/office/drawing/2014/main" id="{0993432D-FEFF-894E-BF5C-86DC476B6E7E}"/>
              </a:ext>
            </a:extLst>
          </p:cNvPr>
          <p:cNvSpPr txBox="1"/>
          <p:nvPr/>
        </p:nvSpPr>
        <p:spPr>
          <a:xfrm>
            <a:off x="3820832" y="301959"/>
            <a:ext cx="5060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36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พัฒนาการของมนุษย์ในแต่ละช่วงวัย</a:t>
            </a:r>
          </a:p>
        </p:txBody>
      </p:sp>
      <p:sp>
        <p:nvSpPr>
          <p:cNvPr id="12" name="กล่องข้อความ 11">
            <a:extLst>
              <a:ext uri="{FF2B5EF4-FFF2-40B4-BE49-F238E27FC236}">
                <a16:creationId xmlns="" xmlns:a16="http://schemas.microsoft.com/office/drawing/2014/main" id="{F2F2FE21-BAB3-7741-998F-E93338569550}"/>
              </a:ext>
            </a:extLst>
          </p:cNvPr>
          <p:cNvSpPr txBox="1"/>
          <p:nvPr/>
        </p:nvSpPr>
        <p:spPr>
          <a:xfrm>
            <a:off x="446644" y="429163"/>
            <a:ext cx="25561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0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	พัฒนาการ </a:t>
            </a:r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หมายถึง การเปลี่ยนแปลงหรือการเจริญงอกงาม ทั้งในโครงสร้าง (</a:t>
            </a:r>
            <a:r>
              <a:rPr lang="en-US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Structure) </a:t>
            </a:r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และแบบแผน (</a:t>
            </a:r>
            <a:r>
              <a:rPr lang="en-US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Pattern) </a:t>
            </a:r>
            <a:r>
              <a:rPr lang="th-TH" sz="20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ของอินทรีย์ทุกส่วน มนุษย์ทุกคนต้องผ่านขั้นตอนของพัฒนาการตลอดชีวิต ดังนั้นเรื่องพัฒนาการจึงเป็นอีกเรื่องหนึ่งที่นักจิตวิทยาให้ความสนใจศึกษา</a:t>
            </a:r>
          </a:p>
        </p:txBody>
      </p:sp>
      <p:sp>
        <p:nvSpPr>
          <p:cNvPr id="15" name="กล่องข้อความ 14">
            <a:extLst>
              <a:ext uri="{FF2B5EF4-FFF2-40B4-BE49-F238E27FC236}">
                <a16:creationId xmlns="" xmlns:a16="http://schemas.microsoft.com/office/drawing/2014/main" id="{E4C87A39-8CE7-E945-8D0B-AD23E51617AA}"/>
              </a:ext>
            </a:extLst>
          </p:cNvPr>
          <p:cNvSpPr txBox="1"/>
          <p:nvPr/>
        </p:nvSpPr>
        <p:spPr>
          <a:xfrm>
            <a:off x="3605815" y="860310"/>
            <a:ext cx="2729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2000" dirty="0" smtClean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C0C0C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พัฒนาการ</a:t>
            </a:r>
            <a:r>
              <a:rPr lang="th-TH" sz="2000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C0C0C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ของ</a:t>
            </a:r>
            <a:r>
              <a:rPr lang="th-TH" sz="2000" dirty="0" smtClean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C0C0C0"/>
                </a:highlight>
                <a:latin typeface="TH SarabunPSK" panose="020B0500040200020003" pitchFamily="34" charset="-34"/>
                <a:cs typeface="TH SarabunPSK" panose="020B0500040200020003" pitchFamily="34" charset="-34"/>
              </a:rPr>
              <a:t>มนุษย์</a:t>
            </a:r>
            <a:endParaRPr lang="th-TH" sz="2000" dirty="0">
              <a:solidFill>
                <a:schemeClr val="tx1">
                  <a:lumMod val="85000"/>
                  <a:lumOff val="15000"/>
                </a:schemeClr>
              </a:solidFill>
              <a:highlight>
                <a:srgbClr val="C0C0C0"/>
              </a:highligh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1" name="สี่เหลี่ยมผืนผ้า 10">
            <a:extLst>
              <a:ext uri="{FF2B5EF4-FFF2-40B4-BE49-F238E27FC236}">
                <a16:creationId xmlns="" xmlns:a16="http://schemas.microsoft.com/office/drawing/2014/main" id="{978B9AC4-D8C2-9442-972E-8DAE6B6B0303}"/>
              </a:ext>
            </a:extLst>
          </p:cNvPr>
          <p:cNvSpPr/>
          <p:nvPr/>
        </p:nvSpPr>
        <p:spPr>
          <a:xfrm>
            <a:off x="7277783" y="5345668"/>
            <a:ext cx="1866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คุณ</a:t>
            </a:r>
            <a:r>
              <a:rPr lang="th-TH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ครูอัญญานี</a:t>
            </a:r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   </a:t>
            </a:r>
            <a:r>
              <a:rPr lang="th-TH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โคต</a:t>
            </a:r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ถา</a:t>
            </a:r>
            <a:endParaRPr lang="th-TH" b="1" dirty="0">
              <a:solidFill>
                <a:schemeClr val="tx1">
                  <a:lumMod val="85000"/>
                  <a:lumOff val="15000"/>
                </a:schemeClr>
              </a:solidFill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pic>
        <p:nvPicPr>
          <p:cNvPr id="3074" name="Picture 2" descr="5 ช่วงวัย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1496" y="1552541"/>
            <a:ext cx="5234053" cy="294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64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>
            <a:extLst>
              <a:ext uri="{FF2B5EF4-FFF2-40B4-BE49-F238E27FC236}">
                <a16:creationId xmlns="" xmlns:a16="http://schemas.microsoft.com/office/drawing/2014/main" id="{F22E0811-3D67-9046-A576-6DBA1991A9A2}"/>
              </a:ext>
            </a:extLst>
          </p:cNvPr>
          <p:cNvSpPr/>
          <p:nvPr/>
        </p:nvSpPr>
        <p:spPr>
          <a:xfrm>
            <a:off x="5991903" y="0"/>
            <a:ext cx="3152097" cy="5715000"/>
          </a:xfrm>
          <a:prstGeom prst="rect">
            <a:avLst/>
          </a:prstGeom>
          <a:solidFill>
            <a:schemeClr val="accent4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="" xmlns:a16="http://schemas.microsoft.com/office/drawing/2014/main" id="{5A1494C7-A0E0-634F-9128-3E40024D2293}"/>
              </a:ext>
            </a:extLst>
          </p:cNvPr>
          <p:cNvSpPr txBox="1"/>
          <p:nvPr/>
        </p:nvSpPr>
        <p:spPr>
          <a:xfrm>
            <a:off x="543129" y="2195780"/>
            <a:ext cx="35770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th-TH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พันธุกรรม (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Heredity)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</a:t>
            </a:r>
            <a:r>
              <a:rPr lang="th-TH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วุฒิภาวะ (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Maturation)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</a:t>
            </a:r>
            <a:r>
              <a:rPr lang="th-TH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การเรียนรู้ (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Learning)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</a:t>
            </a:r>
            <a:r>
              <a:rPr lang="th-TH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สิ่งแวดล้อม (</a:t>
            </a:r>
            <a:r>
              <a:rPr lang="en-US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Environment)</a:t>
            </a:r>
            <a:endParaRPr lang="th-TH" sz="2800" dirty="0">
              <a:solidFill>
                <a:schemeClr val="tx1">
                  <a:lumMod val="85000"/>
                  <a:lumOff val="1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8" name="กล่องข้อความ 7">
            <a:extLst>
              <a:ext uri="{FF2B5EF4-FFF2-40B4-BE49-F238E27FC236}">
                <a16:creationId xmlns="" xmlns:a16="http://schemas.microsoft.com/office/drawing/2014/main" id="{8589D9E5-E148-EC42-B533-B84A83EB9FFF}"/>
              </a:ext>
            </a:extLst>
          </p:cNvPr>
          <p:cNvSpPr txBox="1"/>
          <p:nvPr/>
        </p:nvSpPr>
        <p:spPr>
          <a:xfrm>
            <a:off x="408663" y="349120"/>
            <a:ext cx="322380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องค์ประกอบที่มีผลต่อพัฒนาการของมนุษย์ </a:t>
            </a:r>
            <a:endParaRPr lang="th-TH" sz="36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H Mali Grade 6" panose="02000506000000020004" pitchFamily="2" charset="-34"/>
              <a:cs typeface="TH Mali Grade 6" panose="02000506000000020004" pitchFamily="2" charset="-34"/>
            </a:endParaRPr>
          </a:p>
          <a:p>
            <a:pPr algn="ctr"/>
            <a:r>
              <a:rPr lang="th-TH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Mali Grade 6" panose="02000506000000020004" pitchFamily="2" charset="-34"/>
                <a:cs typeface="TH Mali Grade 6" panose="02000506000000020004" pitchFamily="2" charset="-34"/>
              </a:rPr>
              <a:t>คือ....</a:t>
            </a:r>
            <a:endParaRPr lang="th-TH" sz="3600" b="1" dirty="0">
              <a:solidFill>
                <a:schemeClr val="tx1">
                  <a:lumMod val="85000"/>
                  <a:lumOff val="15000"/>
                </a:schemeClr>
              </a:solidFill>
              <a:latin typeface="TH Mali Grade 6" panose="02000506000000020004" pitchFamily="2" charset="-34"/>
              <a:cs typeface="TH Mali Grade 6" panose="02000506000000020004" pitchFamily="2" charset="-34"/>
            </a:endParaRPr>
          </a:p>
        </p:txBody>
      </p:sp>
      <p:pic>
        <p:nvPicPr>
          <p:cNvPr id="1026" name="Picture 2" descr="https://o.remove.bg/downloads/59d6df68-e31d-4076-a356-c331d0cc1d6f/png-clipart-obesite-syndrome-metabolique-marche-baskets-enfant-male-dessin-anime-garcon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4420" y="1381504"/>
            <a:ext cx="5495925" cy="4124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สี่เหลี่ยมผืนผ้า 6">
            <a:extLst>
              <a:ext uri="{FF2B5EF4-FFF2-40B4-BE49-F238E27FC236}">
                <a16:creationId xmlns="" xmlns:a16="http://schemas.microsoft.com/office/drawing/2014/main" id="{978B9AC4-D8C2-9442-972E-8DAE6B6B0303}"/>
              </a:ext>
            </a:extLst>
          </p:cNvPr>
          <p:cNvSpPr/>
          <p:nvPr/>
        </p:nvSpPr>
        <p:spPr>
          <a:xfrm>
            <a:off x="0" y="5345668"/>
            <a:ext cx="1866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คุณ</a:t>
            </a:r>
            <a:r>
              <a:rPr lang="th-TH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ครูอัญญานี</a:t>
            </a:r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   </a:t>
            </a:r>
            <a:r>
              <a:rPr lang="th-TH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โคต</a:t>
            </a:r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ถา</a:t>
            </a:r>
            <a:endParaRPr lang="th-TH" b="1" dirty="0">
              <a:solidFill>
                <a:schemeClr val="tx1">
                  <a:lumMod val="85000"/>
                  <a:lumOff val="15000"/>
                </a:schemeClr>
              </a:solidFill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20969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="" xmlns:a16="http://schemas.microsoft.com/office/drawing/2014/main" id="{E0064B62-6571-4E4A-995B-70CDBE922DF0}"/>
              </a:ext>
            </a:extLst>
          </p:cNvPr>
          <p:cNvSpPr/>
          <p:nvPr/>
        </p:nvSpPr>
        <p:spPr>
          <a:xfrm>
            <a:off x="0" y="2674522"/>
            <a:ext cx="9144000" cy="304047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9" name="รูปภาพ 8" descr="รูปภาพประกอบด้วย รูปวาด, สีอ่อน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75EA8A1F-6571-F844-81BB-D5B1D4CDB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9941" y="301959"/>
            <a:ext cx="802808" cy="248276"/>
          </a:xfrm>
          <a:prstGeom prst="rect">
            <a:avLst/>
          </a:prstGeom>
        </p:spPr>
      </p:pic>
      <p:sp>
        <p:nvSpPr>
          <p:cNvPr id="11" name="กล่องข้อความ 10">
            <a:extLst>
              <a:ext uri="{FF2B5EF4-FFF2-40B4-BE49-F238E27FC236}">
                <a16:creationId xmlns="" xmlns:a16="http://schemas.microsoft.com/office/drawing/2014/main" id="{5A1494C7-A0E0-634F-9128-3E40024D2293}"/>
              </a:ext>
            </a:extLst>
          </p:cNvPr>
          <p:cNvSpPr txBox="1"/>
          <p:nvPr/>
        </p:nvSpPr>
        <p:spPr>
          <a:xfrm>
            <a:off x="296833" y="3225265"/>
            <a:ext cx="529344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2. วุฒิภาวะ เป็นกระบวนการเจริญเติบโตและการเปลี่ยนแปลงที่เกิดขึ้นตามธรรมชาติของบุคคลโดยไม่ต้องอาศัยการฝึกหัดหรือประสบการณ์ใด ๆ เช่น การยืน การเดิน การวิ่ง การเปล่งเสียง ซึ่งเป็นพื้นฐานตามธรรมชาติของมนุษย์ที่เป็นไปตามปกติเมื่อถึงวัยที่สามารถจะกระทำได้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="" xmlns:a16="http://schemas.microsoft.com/office/drawing/2014/main" id="{685EA6C1-F913-EC4C-9806-5CD87ADF0C6C}"/>
              </a:ext>
            </a:extLst>
          </p:cNvPr>
          <p:cNvSpPr txBox="1"/>
          <p:nvPr/>
        </p:nvSpPr>
        <p:spPr>
          <a:xfrm>
            <a:off x="3496235" y="84754"/>
            <a:ext cx="56477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1. พันธุกรรม คือ ลักษณะต่าง ๆ ทั้งทางกายและทางพฤติกรรมที่ถ่ายทอดจาก</a:t>
            </a:r>
            <a:r>
              <a:rPr lang="th-TH" sz="24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บรรพบุรุษ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สู่ลูกหลาน การถ่ายทอดนี้ผ่านทางเซลล์สืบพันธุ์ของพ่อและแม่ ลักษณะต่าง ๆ จากพ่อและแม่จะถ่ายทอดไปสู่ลูกโดยทางเซลล์สืบพันธุ์นี้ ซึ่งเรียกว่า โครโมโซม (</a:t>
            </a:r>
            <a:r>
              <a:rPr lang="en-US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Chromosome) 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สำหรับมนุษย์จะมีโครโมโซม 23 คู่ หรือ 46 ตัวมีอยู่คู่หนึ่งที่ทำหน้าที่กำหนดเพศหญิงหรือเพศชาย</a:t>
            </a:r>
          </a:p>
        </p:txBody>
      </p:sp>
      <p:pic>
        <p:nvPicPr>
          <p:cNvPr id="2050" name="Picture 2" descr="https://o.remove.bg/downloads/0dcb1617-743a-4714-baf3-ac7d5faf1c58/%E0%B9%80%E0%B8%94%E0%B9%87%E0%B8%81%E0%B9%84%E0%B8%A1%E0%B9%88%E0%B8%81%E0%B8%B4%E0%B8%99%E0%B8%9C%E0%B8%B1%E0%B8%81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09202" y="43318"/>
            <a:ext cx="4774378" cy="2682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o.remove.bg/downloads/6ccef522-622b-4e19-abd7-562b59ddf9a8/20537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999" y="2674522"/>
            <a:ext cx="2886750" cy="288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690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>
            <a:extLst>
              <a:ext uri="{FF2B5EF4-FFF2-40B4-BE49-F238E27FC236}">
                <a16:creationId xmlns="" xmlns:a16="http://schemas.microsoft.com/office/drawing/2014/main" id="{E0064B62-6571-4E4A-995B-70CDBE922DF0}"/>
              </a:ext>
            </a:extLst>
          </p:cNvPr>
          <p:cNvSpPr/>
          <p:nvPr/>
        </p:nvSpPr>
        <p:spPr>
          <a:xfrm>
            <a:off x="0" y="2674522"/>
            <a:ext cx="9144000" cy="304047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9" name="รูปภาพ 8" descr="รูปภาพประกอบด้วย รูปวาด, สีอ่อน&#10;&#10;คำอธิบายที่สร้างโดยอัตโนมัติ">
            <a:extLst>
              <a:ext uri="{FF2B5EF4-FFF2-40B4-BE49-F238E27FC236}">
                <a16:creationId xmlns="" xmlns:a16="http://schemas.microsoft.com/office/drawing/2014/main" id="{75EA8A1F-6571-F844-81BB-D5B1D4CDB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9941" y="301959"/>
            <a:ext cx="802808" cy="248276"/>
          </a:xfrm>
          <a:prstGeom prst="rect">
            <a:avLst/>
          </a:prstGeom>
        </p:spPr>
      </p:pic>
      <p:sp>
        <p:nvSpPr>
          <p:cNvPr id="11" name="กล่องข้อความ 10">
            <a:extLst>
              <a:ext uri="{FF2B5EF4-FFF2-40B4-BE49-F238E27FC236}">
                <a16:creationId xmlns="" xmlns:a16="http://schemas.microsoft.com/office/drawing/2014/main" id="{5A1494C7-A0E0-634F-9128-3E40024D2293}"/>
              </a:ext>
            </a:extLst>
          </p:cNvPr>
          <p:cNvSpPr txBox="1"/>
          <p:nvPr/>
        </p:nvSpPr>
        <p:spPr>
          <a:xfrm>
            <a:off x="221529" y="2855933"/>
            <a:ext cx="3532890" cy="23083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thaiDist"/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3.1 ความพร้อมเกิดขึ้นเองตามธรรมชาติ (</a:t>
            </a:r>
            <a:r>
              <a:rPr lang="en-US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Natural Readiness Approach) </a:t>
            </a:r>
            <a:r>
              <a:rPr lang="th-TH" sz="2400" b="1" dirty="0" smtClean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</a:t>
            </a:r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นี้มีความเห็นว่า ความพร้อมของบุคคลเป็นสิ่งที่เกิดขึ้นเองตามธรรมชาติเมื่อถึงวัยหรือเมื่อถึงระยะเวลาที่เหมาะสมที่จะทำกิจกรรมอย่างหนึ่งอย่างใดได้</a:t>
            </a:r>
          </a:p>
        </p:txBody>
      </p:sp>
      <p:sp>
        <p:nvSpPr>
          <p:cNvPr id="6" name="กล่องข้อความ 5">
            <a:extLst>
              <a:ext uri="{FF2B5EF4-FFF2-40B4-BE49-F238E27FC236}">
                <a16:creationId xmlns="" xmlns:a16="http://schemas.microsoft.com/office/drawing/2014/main" id="{685EA6C1-F913-EC4C-9806-5CD87ADF0C6C}"/>
              </a:ext>
            </a:extLst>
          </p:cNvPr>
          <p:cNvSpPr txBox="1"/>
          <p:nvPr/>
        </p:nvSpPr>
        <p:spPr>
          <a:xfrm>
            <a:off x="3399416" y="118335"/>
            <a:ext cx="57445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 การเรียนรู้ เป็นพัฒนาการที่เกิดจากประสบการณ์และการฝึกหัด หรือความสามารถทางทักษะอย่างหนึ่งอย่างใดโดยเฉพาะ ซึ่งจะต้องอาศัยประสบการณ์และการฝึกหัดเป็นพื้นฐานสำคัญ </a:t>
            </a:r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ดังนั้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</a:t>
            </a:r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นักจิตวิทยา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ที่สนใจเรื่องการเรียนรู้ จึงให้ความสำคัญกับเรื่องความพร้อม (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Readiness)</a:t>
            </a:r>
            <a:r>
              <a:rPr lang="th-TH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ว่า</a:t>
            </a:r>
            <a:r>
              <a:rPr lang="th-TH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เป็นสิ่งสนับสนุนในเรื่องการเรียนรู้เป็นอย่างมาก</a:t>
            </a:r>
          </a:p>
        </p:txBody>
      </p:sp>
      <p:sp>
        <p:nvSpPr>
          <p:cNvPr id="7" name="กล่องข้อความ 6">
            <a:extLst>
              <a:ext uri="{FF2B5EF4-FFF2-40B4-BE49-F238E27FC236}">
                <a16:creationId xmlns="" xmlns:a16="http://schemas.microsoft.com/office/drawing/2014/main" id="{5A1494C7-A0E0-634F-9128-3E40024D2293}"/>
              </a:ext>
            </a:extLst>
          </p:cNvPr>
          <p:cNvSpPr txBox="1"/>
          <p:nvPr/>
        </p:nvSpPr>
        <p:spPr>
          <a:xfrm>
            <a:off x="4870625" y="2855933"/>
            <a:ext cx="3832123" cy="23083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thaiDist"/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3.2 ความพร้อมเกิดจากการกระตุ้น (</a:t>
            </a:r>
            <a:r>
              <a:rPr lang="en-US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Guided Experience Approach) </a:t>
            </a:r>
            <a:r>
              <a:rPr lang="th-TH" sz="2400" b="1" dirty="0">
                <a:solidFill>
                  <a:schemeClr val="bg1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กลุ่มนี้มีความเห็นตรงข้ามกับกลุ่มแรก คือ เห็นว่า ความพร้อมนั้นสามารถเร่งให้เกิดขึ้นได้ โดยการกระตุ้น การแนะนำ การจัดประสบการณ์อันจะก่อให้เกิดเป็นความพร้อม ได้โดยตรง </a:t>
            </a:r>
          </a:p>
        </p:txBody>
      </p:sp>
      <p:pic>
        <p:nvPicPr>
          <p:cNvPr id="4098" name="Picture 2" descr="https://o.remove.bg/downloads/ef729ae1-a4a0-47a1-a8bf-35171ee0eb9e/Learn-Remember-Do-1-1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7969"/>
            <a:ext cx="3789829" cy="2526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88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สี่เหลี่ยมผืนผ้า 5">
            <a:extLst>
              <a:ext uri="{FF2B5EF4-FFF2-40B4-BE49-F238E27FC236}">
                <a16:creationId xmlns="" xmlns:a16="http://schemas.microsoft.com/office/drawing/2014/main" id="{F22E0811-3D67-9046-A576-6DBA1991A9A2}"/>
              </a:ext>
            </a:extLst>
          </p:cNvPr>
          <p:cNvSpPr/>
          <p:nvPr/>
        </p:nvSpPr>
        <p:spPr>
          <a:xfrm>
            <a:off x="5991903" y="0"/>
            <a:ext cx="3152097" cy="5715000"/>
          </a:xfrm>
          <a:prstGeom prst="rect">
            <a:avLst/>
          </a:prstGeom>
          <a:solidFill>
            <a:schemeClr val="accent4"/>
          </a:solidFill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 dirty="0"/>
          </a:p>
        </p:txBody>
      </p:sp>
      <p:sp>
        <p:nvSpPr>
          <p:cNvPr id="11" name="กล่องข้อความ 10">
            <a:extLst>
              <a:ext uri="{FF2B5EF4-FFF2-40B4-BE49-F238E27FC236}">
                <a16:creationId xmlns="" xmlns:a16="http://schemas.microsoft.com/office/drawing/2014/main" id="{5A1494C7-A0E0-634F-9128-3E40024D2293}"/>
              </a:ext>
            </a:extLst>
          </p:cNvPr>
          <p:cNvSpPr txBox="1"/>
          <p:nvPr/>
        </p:nvSpPr>
        <p:spPr>
          <a:xfrm>
            <a:off x="301087" y="646679"/>
            <a:ext cx="569081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4. สิ่งแวดล้อม ได้แก่ สิ่งที่อยู่รอบตัวบุคคลนั้น ๆ ทั้งสิ่งที่มีชีวิตและสิ่งที่ไม่มีชีวิต นอกจากนั้นสิ่งแวดล้อมยังหมายรวมถึงระบบและโครงสร้างต่าง ๆ ที่มนุษย์ได้สร้างขึ้น เช่น ระบบครอบครัว ระบบสังคม ระบบวัฒนธรรม เป็นต้น</a:t>
            </a:r>
          </a:p>
        </p:txBody>
      </p:sp>
      <p:sp>
        <p:nvSpPr>
          <p:cNvPr id="5" name="สี่เหลี่ยมผืนผ้า 4">
            <a:extLst>
              <a:ext uri="{FF2B5EF4-FFF2-40B4-BE49-F238E27FC236}">
                <a16:creationId xmlns="" xmlns:a16="http://schemas.microsoft.com/office/drawing/2014/main" id="{978B9AC4-D8C2-9442-972E-8DAE6B6B0303}"/>
              </a:ext>
            </a:extLst>
          </p:cNvPr>
          <p:cNvSpPr/>
          <p:nvPr/>
        </p:nvSpPr>
        <p:spPr>
          <a:xfrm>
            <a:off x="0" y="5345668"/>
            <a:ext cx="18662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คุณ</a:t>
            </a:r>
            <a:r>
              <a:rPr lang="th-TH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ครูอัญญานี</a:t>
            </a:r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   </a:t>
            </a:r>
            <a:r>
              <a:rPr lang="th-TH" b="1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โคต</a:t>
            </a:r>
            <a:r>
              <a:rPr lang="th-TH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H Krub" panose="02000506040000020004" pitchFamily="2" charset="-34"/>
                <a:cs typeface="TH Krub" panose="02000506040000020004" pitchFamily="2" charset="-34"/>
              </a:rPr>
              <a:t>ถา</a:t>
            </a:r>
            <a:endParaRPr lang="th-TH" b="1" dirty="0">
              <a:solidFill>
                <a:schemeClr val="tx1">
                  <a:lumMod val="85000"/>
                  <a:lumOff val="15000"/>
                </a:schemeClr>
              </a:solidFill>
              <a:latin typeface="TH Krub" panose="02000506040000020004" pitchFamily="2" charset="-34"/>
              <a:cs typeface="TH Krub" panose="02000506040000020004" pitchFamily="2" charset="-34"/>
            </a:endParaRPr>
          </a:p>
        </p:txBody>
      </p:sp>
      <p:pic>
        <p:nvPicPr>
          <p:cNvPr id="5126" name="Picture 6" descr="https://o.remove.bg/downloads/9476f3b7-a1ad-495f-8025-e6e3fc62572d/1ef27c25e44aba5087329bb5664eb21b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2471" y="3583964"/>
            <a:ext cx="1761704" cy="176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s://o.remove.bg/downloads/03d25b25-d74f-4a0b-ac98-7b1e7ffa641d/1328593484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050" y="2636838"/>
            <a:ext cx="2691950" cy="307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s://o.remove.bg/downloads/9476f3b7-a1ad-495f-8025-e6e3fc62572d/1ef27c25e44aba5087329bb5664eb21b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0718" y="3942945"/>
            <a:ext cx="1761704" cy="176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o.remove.bg/downloads/9476f3b7-a1ad-495f-8025-e6e3fc62572d/1ef27c25e44aba5087329bb5664eb21b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3516" y="3989547"/>
            <a:ext cx="1761704" cy="176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o.remove.bg/downloads/9476f3b7-a1ad-495f-8025-e6e3fc62572d/1ef27c25e44aba5087329bb5664eb21b-removebg-previ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8015" y="3888764"/>
            <a:ext cx="1761704" cy="176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s://o.remove.bg/downloads/f2b7f0c8-6442-4f8a-922a-2fe91fd3b81e/kisspng-sunlight-sunlight-yellow-sun-5a9e147ad08fb9.7249249615203093708543-removebg-preview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1476" y="2612697"/>
            <a:ext cx="1484080" cy="1353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449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568</TotalTime>
  <Words>546</Words>
  <Application>Microsoft Office PowerPoint</Application>
  <PresentationFormat>นำเสนอทางหน้าจอ (16:10)</PresentationFormat>
  <Paragraphs>41</Paragraphs>
  <Slides>9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8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9</vt:i4>
      </vt:variant>
    </vt:vector>
  </HeadingPairs>
  <TitlesOfParts>
    <vt:vector size="18" baseType="lpstr">
      <vt:lpstr>Arial</vt:lpstr>
      <vt:lpstr>Cordia New</vt:lpstr>
      <vt:lpstr>Calibri</vt:lpstr>
      <vt:lpstr>TH SarabunPSK</vt:lpstr>
      <vt:lpstr>TH Mali Grade 6</vt:lpstr>
      <vt:lpstr>Angsana New</vt:lpstr>
      <vt:lpstr>TH Krub</vt:lpstr>
      <vt:lpstr>Calibri Light</vt:lpstr>
      <vt:lpstr>ธีมของ Office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งานนำเสนอ PowerPoint</dc:title>
  <dc:creator>คเณศ อธิรัตนกรัณฑ์</dc:creator>
  <cp:lastModifiedBy>640116</cp:lastModifiedBy>
  <cp:revision>35</cp:revision>
  <dcterms:created xsi:type="dcterms:W3CDTF">2020-08-18T16:40:54Z</dcterms:created>
  <dcterms:modified xsi:type="dcterms:W3CDTF">2021-05-01T15:19:29Z</dcterms:modified>
</cp:coreProperties>
</file>