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E81F-0E07-4C61-87D8-CB00C895364F}" type="datetimeFigureOut">
              <a:rPr lang="th-TH" smtClean="0"/>
              <a:t>08/05/64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70D313D-A905-404E-A8FC-87B992ACDDC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11271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E81F-0E07-4C61-87D8-CB00C895364F}" type="datetimeFigureOut">
              <a:rPr lang="th-TH" smtClean="0"/>
              <a:t>08/05/64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70D313D-A905-404E-A8FC-87B992ACDDC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62372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E81F-0E07-4C61-87D8-CB00C895364F}" type="datetimeFigureOut">
              <a:rPr lang="th-TH" smtClean="0"/>
              <a:t>08/05/64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70D313D-A905-404E-A8FC-87B992ACDDCA}" type="slidenum">
              <a:rPr lang="th-TH" smtClean="0"/>
              <a:t>‹#›</a:t>
            </a:fld>
            <a:endParaRPr lang="th-TH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8668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E81F-0E07-4C61-87D8-CB00C895364F}" type="datetimeFigureOut">
              <a:rPr lang="th-TH" smtClean="0"/>
              <a:t>08/05/64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70D313D-A905-404E-A8FC-87B992ACDDC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42228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E81F-0E07-4C61-87D8-CB00C895364F}" type="datetimeFigureOut">
              <a:rPr lang="th-TH" smtClean="0"/>
              <a:t>08/05/64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70D313D-A905-404E-A8FC-87B992ACDDCA}" type="slidenum">
              <a:rPr lang="th-TH" smtClean="0"/>
              <a:t>‹#›</a:t>
            </a:fld>
            <a:endParaRPr lang="th-TH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8197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E81F-0E07-4C61-87D8-CB00C895364F}" type="datetimeFigureOut">
              <a:rPr lang="th-TH" smtClean="0"/>
              <a:t>08/05/64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70D313D-A905-404E-A8FC-87B992ACDDC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71281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E81F-0E07-4C61-87D8-CB00C895364F}" type="datetimeFigureOut">
              <a:rPr lang="th-TH" smtClean="0"/>
              <a:t>08/05/64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D313D-A905-404E-A8FC-87B992ACDDC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351068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E81F-0E07-4C61-87D8-CB00C895364F}" type="datetimeFigureOut">
              <a:rPr lang="th-TH" smtClean="0"/>
              <a:t>08/05/64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D313D-A905-404E-A8FC-87B992ACDDC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42377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E81F-0E07-4C61-87D8-CB00C895364F}" type="datetimeFigureOut">
              <a:rPr lang="th-TH" smtClean="0"/>
              <a:t>08/05/64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D313D-A905-404E-A8FC-87B992ACDDC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48069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E81F-0E07-4C61-87D8-CB00C895364F}" type="datetimeFigureOut">
              <a:rPr lang="th-TH" smtClean="0"/>
              <a:t>08/05/64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70D313D-A905-404E-A8FC-87B992ACDDC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29436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E81F-0E07-4C61-87D8-CB00C895364F}" type="datetimeFigureOut">
              <a:rPr lang="th-TH" smtClean="0"/>
              <a:t>08/05/64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70D313D-A905-404E-A8FC-87B992ACDDC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55417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E81F-0E07-4C61-87D8-CB00C895364F}" type="datetimeFigureOut">
              <a:rPr lang="th-TH" smtClean="0"/>
              <a:t>08/05/64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70D313D-A905-404E-A8FC-87B992ACDDC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64112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E81F-0E07-4C61-87D8-CB00C895364F}" type="datetimeFigureOut">
              <a:rPr lang="th-TH" smtClean="0"/>
              <a:t>08/05/64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D313D-A905-404E-A8FC-87B992ACDDC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76001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E81F-0E07-4C61-87D8-CB00C895364F}" type="datetimeFigureOut">
              <a:rPr lang="th-TH" smtClean="0"/>
              <a:t>08/05/64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D313D-A905-404E-A8FC-87B992ACDDC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18190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E81F-0E07-4C61-87D8-CB00C895364F}" type="datetimeFigureOut">
              <a:rPr lang="th-TH" smtClean="0"/>
              <a:t>08/05/64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D313D-A905-404E-A8FC-87B992ACDDC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28565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E81F-0E07-4C61-87D8-CB00C895364F}" type="datetimeFigureOut">
              <a:rPr lang="th-TH" smtClean="0"/>
              <a:t>08/05/64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70D313D-A905-404E-A8FC-87B992ACDDC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13286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2E81F-0E07-4C61-87D8-CB00C895364F}" type="datetimeFigureOut">
              <a:rPr lang="th-TH" smtClean="0"/>
              <a:t>08/05/64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70D313D-A905-404E-A8FC-87B992ACDDC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64264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435100" y="254000"/>
            <a:ext cx="10159999" cy="62103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th-TH" sz="60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รายวิชา สุขศึกษา</a:t>
            </a:r>
            <a:br>
              <a:rPr lang="th-TH" sz="60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หน่วยการเรียนรู้ที่ </a:t>
            </a:r>
            <a:r>
              <a:rPr lang="en-US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4 </a:t>
            </a:r>
            <a:r>
              <a:rPr lang="en-US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 </a:t>
            </a:r>
            <a:r>
              <a:rPr lang="th-TH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สุขภาพ</a:t>
            </a: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กายและสุขภาพจิต</a:t>
            </a:r>
            <a:r>
              <a:rPr lang="en-US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  <a:r>
              <a:rPr lang="th-TH" b="1" dirty="0">
                <a:solidFill>
                  <a:srgbClr val="B8182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รหัสวิชา พ22101 ชั้นมัธยมศึกษาปีที่ 2</a:t>
            </a:r>
            <a:r>
              <a:rPr lang="en-US" b="1" dirty="0">
                <a:solidFill>
                  <a:srgbClr val="B8182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b="1" dirty="0">
                <a:solidFill>
                  <a:srgbClr val="B8182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สอนโดย </a:t>
            </a:r>
            <a:r>
              <a:rPr lang="th-TH" b="1" dirty="0" err="1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ครูอัญญานี</a:t>
            </a:r>
            <a:r>
              <a:rPr lang="th-TH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b="1" dirty="0" err="1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โคต</a:t>
            </a:r>
            <a:r>
              <a:rPr lang="th-TH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ถา</a:t>
            </a:r>
            <a:r>
              <a:rPr lang="en-US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โรงเรียนปทุมพิทยาคม</a:t>
            </a:r>
            <a:b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187" y="4394200"/>
            <a:ext cx="1924912" cy="2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17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24525" y="0"/>
            <a:ext cx="2944275" cy="518890"/>
          </a:xfrm>
        </p:spPr>
        <p:txBody>
          <a:bodyPr>
            <a:normAutofit fontScale="90000"/>
          </a:bodyPr>
          <a:lstStyle/>
          <a:p>
            <a:r>
              <a:rPr lang="en-US" sz="31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vdo</a:t>
            </a:r>
            <a:r>
              <a:rPr lang="th-TH" sz="31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สุขบัญญัติ</a:t>
            </a:r>
            <a:r>
              <a:rPr lang="en-US" sz="31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10 </a:t>
            </a:r>
            <a:r>
              <a:rPr lang="th-TH" sz="31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ประการ</a:t>
            </a:r>
            <a:r>
              <a:rPr lang="en-US" b="1" dirty="0"/>
              <a:t> </a:t>
            </a:r>
            <a:r>
              <a:rPr lang="en-US" dirty="0"/>
              <a:t> </a:t>
            </a:r>
            <a:endParaRPr lang="th-TH" dirty="0"/>
          </a:p>
        </p:txBody>
      </p:sp>
      <p:pic>
        <p:nvPicPr>
          <p:cNvPr id="4" name="สุขบัญญัติ10 ประการ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" y="790575"/>
            <a:ext cx="10553700" cy="5937250"/>
          </a:xfrm>
        </p:spPr>
      </p:pic>
    </p:spTree>
    <p:extLst>
      <p:ext uri="{BB962C8B-B14F-4D97-AF65-F5344CB8AC3E}">
        <p14:creationId xmlns:p14="http://schemas.microsoft.com/office/powerpoint/2010/main" val="109514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941512" y="635000"/>
            <a:ext cx="9145588" cy="5651500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ใบงานที่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1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จากกายถึงใจไปสู่พฤติกรรม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คำชี้แจง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ให้นักเรียนเขียนสถานการณ์สมมติพร้อมบทสนทนา เพื่อแสดงให้เห็นความสัมพันธ์ของสุขภาพกาย สุขภาพจิต และพฤติกรรมที่มีผลกระทบต่อกัน มา 1 สถานการณ์ </a:t>
            </a:r>
            <a:endParaRPr lang="th-TH" sz="28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................................................................................................................................................</a:t>
            </a:r>
          </a:p>
          <a:p>
            <a:pPr marL="0" indent="0">
              <a:buNone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................................................................................................................................................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................................................................................................................................................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................................................................................................................................................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................................................................................................................................................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................................................................................................................................................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7174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957925" y="0"/>
            <a:ext cx="8468775" cy="556990"/>
          </a:xfrm>
        </p:spPr>
        <p:txBody>
          <a:bodyPr>
            <a:normAutofit fontScale="90000"/>
          </a:bodyPr>
          <a:lstStyle/>
          <a:p>
            <a:r>
              <a:rPr lang="th-TH" sz="31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ใบงานที่ 2 การประเมินสุขภาพกาย สุขภาพจิตและพฤติกรรมที่แสดงออก</a:t>
            </a:r>
            <a:r>
              <a:rPr lang="en-US" dirty="0"/>
              <a:t/>
            </a:r>
            <a:br>
              <a:rPr lang="en-US" dirty="0"/>
            </a:b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คำชี้แจง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ให้นักเรียนขีด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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ลงในช่องว่าง ตามระดับอาการที่เกิดขึ้นกับตนเองในช่วงระยะเวลา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เดือน </a:t>
            </a:r>
            <a:b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ที่ผ่านมาตามความเป็นจริง พร้อมทั้งบอกอาการที่แสดงออกมาด้วยว่าเป็นประเภทใด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6" name="ตัวแทนเนื้อหา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2870510"/>
              </p:ext>
            </p:extLst>
          </p:nvPr>
        </p:nvGraphicFramePr>
        <p:xfrm>
          <a:off x="2616786" y="1122486"/>
          <a:ext cx="7924799" cy="54330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5036"/>
                <a:gridCol w="1111347"/>
                <a:gridCol w="1041009"/>
                <a:gridCol w="976727"/>
                <a:gridCol w="1630680"/>
              </a:tblGrid>
              <a:tr h="342899">
                <a:tc rowSpan="2">
                  <a:txBody>
                    <a:bodyPr/>
                    <a:lstStyle/>
                    <a:p>
                      <a:pPr algn="ctr"/>
                      <a:r>
                        <a:rPr lang="th-TH" sz="1600" b="1" kern="1200" dirty="0" smtClean="0">
                          <a:solidFill>
                            <a:schemeClr val="lt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ลักษณะอาการ</a:t>
                      </a:r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1600" b="1" kern="1200" dirty="0" smtClean="0">
                          <a:solidFill>
                            <a:schemeClr val="lt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ระดับอาการ        </a:t>
                      </a:r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600" b="1" kern="1200" dirty="0" smtClean="0">
                          <a:solidFill>
                            <a:schemeClr val="lt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ประเภท</a:t>
                      </a:r>
                      <a:endParaRPr lang="en-US" sz="1600" b="1" kern="1200" dirty="0" smtClean="0">
                        <a:solidFill>
                          <a:schemeClr val="lt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600" b="1" kern="1200" dirty="0" smtClean="0">
                          <a:solidFill>
                            <a:schemeClr val="lt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(กาย/จิต/พฤติกรรม)</a:t>
                      </a:r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256539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เป็นประจำ</a:t>
                      </a:r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บางครั้ง</a:t>
                      </a:r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ไม่เคยเลย</a:t>
                      </a:r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312538">
                <a:tc>
                  <a:txBody>
                    <a:bodyPr/>
                    <a:lstStyle/>
                    <a:p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1.  ปวดศีรษะข้างเดียว</a:t>
                      </a:r>
                      <a:endParaRPr lang="th-TH" sz="1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80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80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12538">
                <a:tc>
                  <a:txBody>
                    <a:bodyPr/>
                    <a:lstStyle/>
                    <a:p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2.  นอนไม่หลับ กระสับกระส่าย</a:t>
                      </a:r>
                      <a:endParaRPr lang="th-TH" sz="1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80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80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12538">
                <a:tc>
                  <a:txBody>
                    <a:bodyPr/>
                    <a:lstStyle/>
                    <a:p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3.  กลุ้มใจ หงุดหงิด รำคาญใจ</a:t>
                      </a:r>
                      <a:endParaRPr lang="th-TH" sz="1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80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80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12538">
                <a:tc>
                  <a:txBody>
                    <a:bodyPr/>
                    <a:lstStyle/>
                    <a:p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4.  ไม่มีสมาธิ</a:t>
                      </a:r>
                      <a:endParaRPr lang="th-TH" sz="1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80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80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80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12538">
                <a:tc>
                  <a:txBody>
                    <a:bodyPr/>
                    <a:lstStyle/>
                    <a:p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5.  ก้าวร้าว พูดจาหยาบคาย</a:t>
                      </a:r>
                      <a:endParaRPr lang="th-TH" sz="1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80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80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80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12538">
                <a:tc>
                  <a:txBody>
                    <a:bodyPr/>
                    <a:lstStyle/>
                    <a:p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6.  คลื่นไส้อาเจียน</a:t>
                      </a:r>
                      <a:endParaRPr lang="th-TH" sz="1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80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80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80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12538">
                <a:tc>
                  <a:txBody>
                    <a:bodyPr/>
                    <a:lstStyle/>
                    <a:p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7.  ขว้างปา ทำลายสิ่งของ</a:t>
                      </a:r>
                      <a:endParaRPr lang="th-TH" sz="1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80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80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80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12538">
                <a:tc>
                  <a:txBody>
                    <a:bodyPr/>
                    <a:lstStyle/>
                    <a:p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8.  รู้สึกว่าตนเองเป็นคนไร้ค่า</a:t>
                      </a:r>
                      <a:endParaRPr lang="th-TH" sz="1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80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80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80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12538">
                <a:tc>
                  <a:txBody>
                    <a:bodyPr/>
                    <a:lstStyle/>
                    <a:p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9.  เบื่ออาหาร</a:t>
                      </a:r>
                      <a:endParaRPr lang="th-TH" sz="1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80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80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80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12538">
                <a:tc>
                  <a:txBody>
                    <a:bodyPr/>
                    <a:lstStyle/>
                    <a:p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10.  ฉุนเฉียว โมโหง่าย</a:t>
                      </a:r>
                      <a:endParaRPr lang="th-TH" sz="1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80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80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80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12538">
                <a:tc>
                  <a:txBody>
                    <a:bodyPr/>
                    <a:lstStyle/>
                    <a:p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11.  โต้เถียงด้วยเหตุผลมากกว่าอารมณ์</a:t>
                      </a:r>
                      <a:endParaRPr lang="th-TH" sz="1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80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80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12538">
                <a:tc>
                  <a:txBody>
                    <a:bodyPr/>
                    <a:lstStyle/>
                    <a:p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12.  ทำงานคล่องแคล่วว่องไว</a:t>
                      </a:r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12538">
                <a:tc>
                  <a:txBody>
                    <a:bodyPr/>
                    <a:lstStyle/>
                    <a:p>
                      <a:r>
                        <a:rPr lang="th-TH" sz="16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13. </a:t>
                      </a:r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เชื่อฟังคำสั่งสอนของผู้ใหญ่</a:t>
                      </a:r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07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108521" y="1795976"/>
            <a:ext cx="4908869" cy="30433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sz="20000" b="1" dirty="0" smtClean="0">
                <a:solidFill>
                  <a:schemeClr val="accent4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สวัสดี</a:t>
            </a:r>
            <a:endParaRPr lang="th-TH" sz="20000" b="1" dirty="0">
              <a:solidFill>
                <a:schemeClr val="accent4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4153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253325" y="484410"/>
            <a:ext cx="6068475" cy="785590"/>
          </a:xfrm>
        </p:spPr>
        <p:txBody>
          <a:bodyPr>
            <a:normAutofit fontScale="90000"/>
          </a:bodyPr>
          <a:lstStyle/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ความหมายของสุขภาพกายและสุขภาพจิต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841500" y="1270000"/>
            <a:ext cx="9855200" cy="5270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ความหมายและ</a:t>
            </a:r>
            <a:r>
              <a:rPr lang="th-TH" sz="3200" b="1" dirty="0" err="1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ความสําคัญ</a:t>
            </a:r>
            <a:r>
              <a:rPr lang="th-TH" sz="3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ของสุขภาพกายและสุขภาพจิต</a:t>
            </a:r>
            <a:endParaRPr lang="en-US" sz="32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องค์การอนามัยโลก ซึ่งเป็นองค์การสากลที่เกี่ยวข้องกับการควบคุม ดูแล และส่งเสริม สุขภาพอนามัยของประชากรทั่วโลกให้คำจำกัดความของ</a:t>
            </a:r>
            <a:r>
              <a:rPr lang="th-TH" sz="2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คํา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ว่า สุขภาพกายและสุขภาพจิต ไว้ดังนี้ 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8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สุขภาพกาย หมายถึง สภาพของร่างกายที่เจริญเติบโต แข็งแรง สมบูรณ์ ปราศจากโรคภัย ไข้เจ็บ ไม่ทุพพลภาพ  อวัยวะต่างๆ อยู่ในสภาพที่ดีมีความสมบูรณ์ แข็งแรง สามารถ</a:t>
            </a:r>
            <a:r>
              <a:rPr lang="th-TH" sz="2800" b="1" dirty="0" err="1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ทํางาน</a:t>
            </a:r>
            <a:r>
              <a:rPr lang="th-TH" sz="28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ได้ตามปกติและมีความสัมพันธ์กันทุกส่วนได้เป็นอย่างดีและก่อให้เกิดประสิทธิภาพในการ</a:t>
            </a:r>
            <a:r>
              <a:rPr lang="th-TH" sz="2800" b="1" dirty="0" err="1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ทํางาน</a:t>
            </a:r>
            <a:r>
              <a:rPr lang="th-TH" sz="28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ด้วย</a:t>
            </a:r>
            <a:endParaRPr lang="en-US" sz="2800" b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8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สุขภาพจิต หมายถึง ความสามรถของบุคคลที่จะปรับตัวให้มีความสุขอยู่กับสังคมและสิ่งแวดล้อมได้ดี มีสัมพันธภาพอันดีกับบุคคลอื่น และ</a:t>
            </a:r>
            <a:r>
              <a:rPr lang="th-TH" sz="2800" b="1" dirty="0" err="1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ดํารงชีวิต</a:t>
            </a:r>
            <a:r>
              <a:rPr lang="th-TH" sz="28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อยู่ได้ด้วยความสมดุลอย่างสุขสบาย รวมทั้งสนองความสามารถของตนเองในโลกที่</a:t>
            </a:r>
            <a:r>
              <a:rPr lang="th-TH" sz="2800" b="1" dirty="0" err="1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กําลัง</a:t>
            </a:r>
            <a:r>
              <a:rPr lang="th-TH" sz="28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เปลี่ยนแปลงได้ โดยไม่มีข้อขัดแย้งภายในจิตใจ และไม่ขัดกับสภาพความเป็นจริงในสังคมที่บุคคลนั้น</a:t>
            </a:r>
            <a:r>
              <a:rPr lang="th-TH" sz="2800" b="1" dirty="0" err="1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ดํารง</a:t>
            </a:r>
            <a:r>
              <a:rPr lang="th-TH" sz="28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ชีพอยู่ </a:t>
            </a:r>
            <a:endParaRPr lang="en-US" sz="2800" b="1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78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589212" y="863600"/>
            <a:ext cx="8915400" cy="5047622"/>
          </a:xfrm>
        </p:spPr>
        <p:txBody>
          <a:bodyPr>
            <a:normAutofit/>
          </a:bodyPr>
          <a:lstStyle/>
          <a:p>
            <a:r>
              <a:rPr lang="th-TH" sz="44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ความมีสุขภาพกายและสุขภาพจิตที่ดีส่งผลให้</a:t>
            </a:r>
            <a:endParaRPr lang="en-US" sz="4400" b="1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4000" b="1" dirty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สภาพร่างกายและจิตใจมีการพัฒนาการและเจริญเติบโตได้เหมาะสมกับวัย 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4000" b="1" dirty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4000" b="1" dirty="0" err="1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ทํางาน</a:t>
            </a:r>
            <a:r>
              <a:rPr lang="th-TH" sz="4000" b="1" dirty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ของอวัยวะต่างๆ มีความสมบูรณ์แข็งแรงและ</a:t>
            </a:r>
            <a:r>
              <a:rPr lang="th-TH" sz="4000" b="1" dirty="0" err="1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ทํางาน</a:t>
            </a:r>
            <a:r>
              <a:rPr lang="th-TH" sz="4000" b="1" dirty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ได้อย่างปกติ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4000" b="1" dirty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บุคคลมีความสามารถในการปรับตัวให้เข้ากับสภาพแวดล้อมได้เป็นอย่างดี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4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2607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132012" y="800100"/>
            <a:ext cx="8915400" cy="55753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sz="40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สุขภาพ </a:t>
            </a:r>
            <a:r>
              <a:rPr lang="th-TH" sz="4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หมายความว่า ภาวะของมนุษย์ที่สมบูรณ์ทั้งทางกาย ทางจิต ทางปัญญา และทางสังคม เชื่อมโยงกันเป็นองค์รวมอย่างสมดุล (พระราชบัญญัติสุขภาพแห่งชาติ พ.ศ. 255</a:t>
            </a:r>
            <a:r>
              <a:rPr lang="en-US" sz="4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</a:t>
            </a:r>
            <a:r>
              <a:rPr lang="th-TH" sz="4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มาตรา 3)</a:t>
            </a:r>
            <a:r>
              <a:rPr lang="en-US" sz="4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  <a:r>
              <a:rPr lang="th-TH" sz="4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โดยสุขภาพมีองค์ประกอบ 4 ส่วน</a:t>
            </a:r>
            <a:r>
              <a:rPr lang="en-US" sz="4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4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40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1.</a:t>
            </a:r>
            <a:r>
              <a:rPr lang="th-TH" sz="40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สุขภาพ</a:t>
            </a:r>
            <a:r>
              <a:rPr lang="th-TH" sz="4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กาย </a:t>
            </a:r>
            <a:endParaRPr lang="en-US" sz="4000" b="1" dirty="0" smtClean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sz="4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40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2.</a:t>
            </a:r>
            <a:r>
              <a:rPr lang="th-TH" sz="40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สุขภาพจิต </a:t>
            </a:r>
            <a:endParaRPr lang="en-US" sz="4000" b="1" dirty="0" smtClean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sz="4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40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3.</a:t>
            </a:r>
            <a:r>
              <a:rPr lang="th-TH" sz="40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สุขภาพ</a:t>
            </a:r>
            <a:r>
              <a:rPr lang="th-TH" sz="4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สังคม </a:t>
            </a:r>
            <a:endParaRPr lang="en-US" sz="4000" b="1" dirty="0" smtClean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sz="4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40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4.</a:t>
            </a:r>
            <a:r>
              <a:rPr lang="th-TH" sz="40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สุขภาพ</a:t>
            </a:r>
            <a:r>
              <a:rPr lang="th-TH" sz="4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ปัญญา</a:t>
            </a:r>
            <a:endParaRPr lang="th-TH" sz="40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4321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266025" y="535210"/>
            <a:ext cx="6817775" cy="76019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ความสัมพันธ์ระหว่างสุขภาพกายและสุขภาพจิต</a:t>
            </a:r>
            <a:endParaRPr lang="th-TH" sz="4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ตัวแทนเนื้อหา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8" b="18739"/>
          <a:stretch/>
        </p:blipFill>
        <p:spPr bwMode="auto">
          <a:xfrm>
            <a:off x="2419596" y="1403350"/>
            <a:ext cx="8710121" cy="440055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2419596" y="5911850"/>
            <a:ext cx="8710121" cy="55335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แผนผังแสดงความสัมพันธ์ของสุขภาพกาย สุขภาพจิต และพฤติกรรมที่มีผลกระทบต่อกัน</a:t>
            </a:r>
            <a:endParaRPr lang="en-US" sz="18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4340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481925" y="319310"/>
            <a:ext cx="5154075" cy="74749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องค์ประกอบในการสร้างความสมดุล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pic>
        <p:nvPicPr>
          <p:cNvPr id="4" name="ตัวแทนเนื้อหา 3"/>
          <p:cNvPicPr>
            <a:picLocks noGrp="1"/>
          </p:cNvPicPr>
          <p:nvPr>
            <p:ph idx="1"/>
          </p:nvPr>
        </p:nvPicPr>
        <p:blipFill rotWithShape="1">
          <a:blip r:embed="rId2"/>
          <a:srcRect l="14041" t="10027" r="13955" b="13741"/>
          <a:stretch/>
        </p:blipFill>
        <p:spPr bwMode="auto">
          <a:xfrm>
            <a:off x="2141194" y="1257300"/>
            <a:ext cx="9089125" cy="5410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6372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841500" y="558800"/>
            <a:ext cx="9790112" cy="5593722"/>
          </a:xfrm>
        </p:spPr>
        <p:txBody>
          <a:bodyPr>
            <a:normAutofit fontScale="92500" lnSpcReduction="20000"/>
          </a:bodyPr>
          <a:lstStyle/>
          <a:p>
            <a:r>
              <a:rPr lang="th-TH" sz="3900" b="1" dirty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การประเมินภาวะสุขภาพกายและสุขภาพจิต</a:t>
            </a:r>
            <a:endParaRPr lang="en-US" sz="3900" b="1" dirty="0">
              <a:solidFill>
                <a:schemeClr val="accent6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       </a:t>
            </a:r>
            <a:r>
              <a:rPr lang="en-US" sz="35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en-US" sz="35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35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การ</a:t>
            </a:r>
            <a:r>
              <a:rPr lang="th-TH" sz="35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ประเมินด้วยตนเอง</a:t>
            </a:r>
            <a:endParaRPr lang="en-US" sz="35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    •</a:t>
            </a:r>
            <a:r>
              <a:rPr lang="th-TH" sz="3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ควรตอบคำถามการประเมินตามความเป็นจริง</a:t>
            </a:r>
            <a:endParaRPr lang="en-US" sz="32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    •</a:t>
            </a:r>
            <a:r>
              <a:rPr lang="th-TH" sz="3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มีความตั้งใจหรือจริงใจต่อข้อคำถาม</a:t>
            </a:r>
            <a:endParaRPr lang="en-US" sz="32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    •</a:t>
            </a:r>
            <a:r>
              <a:rPr lang="th-TH" sz="3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ควรยอมรับผลการประเมินด้วยใจที่เที่ยงตรง</a:t>
            </a:r>
            <a:endParaRPr lang="en-US" sz="32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    •</a:t>
            </a:r>
            <a:r>
              <a:rPr lang="th-TH" sz="3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ควรนำการประเมินที่ได้มาพิจารณาแก้ไขปัญหาที่เกิดขึ้น</a:t>
            </a:r>
            <a:endParaRPr lang="en-US" sz="32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       </a:t>
            </a:r>
            <a:r>
              <a:rPr lang="en-US" sz="35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en-US" sz="3500" b="1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3500" b="1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การ</a:t>
            </a:r>
            <a:r>
              <a:rPr lang="th-TH" sz="35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ประเมินจากบุคลากรทางการแพทย์หรือสาธารณสุข</a:t>
            </a:r>
            <a:endParaRPr lang="en-US" sz="3500" b="1" dirty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    •</a:t>
            </a:r>
            <a:r>
              <a:rPr lang="th-TH" sz="32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ผู้ประเมินควรมีความรู้ความสามารถเพียงพอต่อการ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  <a:r>
              <a:rPr lang="th-TH" sz="32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ประเมินบุคคล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    •</a:t>
            </a:r>
            <a:r>
              <a:rPr lang="th-TH" sz="32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ผู้ถูกประเมินควรให้ความร่วมมือและยินยอมในการ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  <a:r>
              <a:rPr lang="th-TH" sz="32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ประเมินผู้ถูกประเมินควรได้รับรู้ผลการประเมิน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    •</a:t>
            </a:r>
            <a:r>
              <a:rPr lang="th-TH" sz="32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ในกรณีที่เป็นปัญหารุนแรงผู้ถูกประเมินควรมาพบ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  <a:r>
              <a:rPr lang="th-TH" sz="32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หรือปรึกษาตรงตามวันนัดหมายทุกครั้ง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7515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783425" y="251730"/>
            <a:ext cx="7262275" cy="62049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th-TH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สุขบัญญัติแห่งชาติเพื่อการสร้างเสริมสุขภาพกายและสุขภาพจิต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pic>
        <p:nvPicPr>
          <p:cNvPr id="16" name="ตัวแทนเนื้อหา 15" descr="https://www.tungsong.com/Healthlife/Healthlife.files/image004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606" y="1002507"/>
            <a:ext cx="1148288" cy="85248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สี่เหลี่ยมผืนผ้า 4"/>
          <p:cNvSpPr/>
          <p:nvPr/>
        </p:nvSpPr>
        <p:spPr>
          <a:xfrm>
            <a:off x="2466800" y="1300540"/>
            <a:ext cx="38892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H SarabunPSK" panose="020B0500040200020003" pitchFamily="34" charset="-34"/>
                <a:ea typeface="Calibri" panose="020F0502020204030204" pitchFamily="34" charset="0"/>
              </a:rPr>
              <a:t>1. </a:t>
            </a:r>
            <a:r>
              <a:rPr lang="th-TH" b="1" dirty="0">
                <a:solidFill>
                  <a:srgbClr val="0070C0"/>
                </a:solidFill>
                <a:latin typeface="TH SarabunPSK" panose="020B0500040200020003" pitchFamily="34" charset="-34"/>
                <a:ea typeface="Calibri" panose="020F0502020204030204" pitchFamily="34" charset="0"/>
              </a:rPr>
              <a:t>ดูแลรักษาร่างกายและของใช้ให้สะอาด </a:t>
            </a:r>
            <a:endParaRPr lang="th-TH" b="1" dirty="0">
              <a:solidFill>
                <a:srgbClr val="0070C0"/>
              </a:solidFill>
            </a:endParaRPr>
          </a:p>
        </p:txBody>
      </p:sp>
      <p:pic>
        <p:nvPicPr>
          <p:cNvPr id="18" name="รูปภาพ 17" descr="https://www.tungsong.com/Healthlife/Healthlife.files/image006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991" y="2197380"/>
            <a:ext cx="1246214" cy="68008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สี่เหลี่ยมผืนผ้า 5"/>
          <p:cNvSpPr/>
          <p:nvPr/>
        </p:nvSpPr>
        <p:spPr>
          <a:xfrm>
            <a:off x="1907051" y="2327628"/>
            <a:ext cx="54232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2. </a:t>
            </a: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รักษาฟันให้แข็งแรงและแปรงฟันทุกวันอย่างถูกต้อง</a:t>
            </a:r>
            <a:endParaRPr lang="th-TH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0" name="รูปภาพ 19" descr="https://www.tungsong.com/Healthlife/Healthlife.files/image008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606" y="3251086"/>
            <a:ext cx="1193800" cy="86017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สี่เหลี่ยมผืนผ้า 6"/>
          <p:cNvSpPr/>
          <p:nvPr/>
        </p:nvSpPr>
        <p:spPr>
          <a:xfrm>
            <a:off x="2130670" y="3440476"/>
            <a:ext cx="4976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3. </a:t>
            </a:r>
            <a:r>
              <a:rPr lang="th-TH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ล้างมือให้สะอาดก่อนกินอาหารและหลังขับถ่าย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2" name="รูปภาพ 21" descr="https://www.tungsong.com/Healthlife/Healthlife.files/image010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3201" y="4221134"/>
            <a:ext cx="1393997" cy="79377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สี่เหลี่ยมผืนผ้า 7"/>
          <p:cNvSpPr/>
          <p:nvPr/>
        </p:nvSpPr>
        <p:spPr>
          <a:xfrm>
            <a:off x="1449301" y="4356411"/>
            <a:ext cx="83439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4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 </a:t>
            </a:r>
            <a:r>
              <a:rPr lang="th-TH" b="1" dirty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กินอาหารสุก สะอาด ปราศจากสารอันตรายและหลีกเลี่ยงอาหารรสจัด สีฉูดฉาด</a:t>
            </a:r>
            <a:endParaRPr lang="th-TH" b="1" dirty="0">
              <a:solidFill>
                <a:schemeClr val="accent6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4" name="รูปภาพ 23" descr="https://www.tungsong.com/Healthlife/Healthlife.files/image012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506" y="5217345"/>
            <a:ext cx="1556094" cy="9769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สี่เหลี่ยมผืนผ้า 8"/>
          <p:cNvSpPr/>
          <p:nvPr/>
        </p:nvSpPr>
        <p:spPr>
          <a:xfrm>
            <a:off x="1814410" y="5384800"/>
            <a:ext cx="65913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5. </a:t>
            </a:r>
            <a:r>
              <a:rPr lang="th-TH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งดบุหรี่ สุรา สารเสพติด การพนันและการสำส่อนทางเพศ</a:t>
            </a:r>
            <a:endParaRPr lang="th-TH" b="1" dirty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1925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2589212" y="293910"/>
            <a:ext cx="7262275" cy="69669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th-TH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สุขบัญญัติแห่งชาติเพื่อการสร้างเสริมสุขภาพกายและสุขภาพจิต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pic>
        <p:nvPicPr>
          <p:cNvPr id="5" name="ตัวแทนเนื้อหา 4" descr="https://www.tungsong.com/Healthlife/Healthlife.files/image014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494" y="1427162"/>
            <a:ext cx="1421606" cy="82073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สี่เหลี่ยมผืนผ้า 5"/>
          <p:cNvSpPr/>
          <p:nvPr/>
        </p:nvSpPr>
        <p:spPr>
          <a:xfrm>
            <a:off x="2589212" y="1575921"/>
            <a:ext cx="43252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6. </a:t>
            </a:r>
            <a:r>
              <a:rPr lang="th-TH" b="1" dirty="0">
                <a:solidFill>
                  <a:srgbClr val="0070C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สร้างความสัมพันธ์ในครอบครัวให้อบอุ่น</a:t>
            </a:r>
            <a:endParaRPr lang="th-TH" b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รูปภาพ 6" descr="https://www.tungsong.com/Healthlife/Healthlife.files/image01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240" y="2526972"/>
            <a:ext cx="1454247" cy="79533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สี่เหลี่ยมผืนผ้า 7"/>
          <p:cNvSpPr/>
          <p:nvPr/>
        </p:nvSpPr>
        <p:spPr>
          <a:xfrm>
            <a:off x="2612823" y="2567224"/>
            <a:ext cx="38683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7. </a:t>
            </a:r>
            <a:r>
              <a:rPr lang="th-TH" b="1" dirty="0">
                <a:solidFill>
                  <a:srgbClr val="7030A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ป้องกันอุบัติเหตุด้วยการไม่ประมาท</a:t>
            </a:r>
            <a:endParaRPr lang="th-TH" b="1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9" name="รูปภาพ 8" descr="https://www.tungsong.com/Healthlife/Healthlife.files/image018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240" y="3601382"/>
            <a:ext cx="1292860" cy="71913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สี่เหลี่ยมผืนผ้า 9"/>
          <p:cNvSpPr/>
          <p:nvPr/>
        </p:nvSpPr>
        <p:spPr>
          <a:xfrm>
            <a:off x="2589212" y="3601382"/>
            <a:ext cx="52293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8. </a:t>
            </a:r>
            <a:r>
              <a:rPr lang="th-TH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ออกกำลังกายสม่ำเสมอและตรวจสุขภาพประจำปี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1" name="รูปภาพ 10" descr="https://www.tungsong.com/Healthlife/Healthlife.files/image020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240" y="4599592"/>
            <a:ext cx="1292859" cy="82330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สี่เหลี่ยมผืนผ้า 11"/>
          <p:cNvSpPr/>
          <p:nvPr/>
        </p:nvSpPr>
        <p:spPr>
          <a:xfrm>
            <a:off x="2589212" y="4538612"/>
            <a:ext cx="35189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9. </a:t>
            </a:r>
            <a:r>
              <a:rPr lang="th-TH" b="1" dirty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ทำจิตใจให้ร่าเริงแจ่มใสอยู่เสมอ</a:t>
            </a:r>
            <a:endParaRPr lang="th-TH" b="1" dirty="0">
              <a:solidFill>
                <a:schemeClr val="accent6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3" name="รูปภาพ 12" descr="https://www.tungsong.com/Healthlife/Healthlife.files/image022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240" y="5564832"/>
            <a:ext cx="1292859" cy="82072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สี่เหลี่ยมผืนผ้า 13"/>
          <p:cNvSpPr/>
          <p:nvPr/>
        </p:nvSpPr>
        <p:spPr>
          <a:xfrm>
            <a:off x="2596793" y="5564832"/>
            <a:ext cx="38843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10. </a:t>
            </a:r>
            <a:r>
              <a:rPr lang="th-TH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มีสำนึกต่อส่วนรวมร่วมสร้างสังคม</a:t>
            </a:r>
            <a:endParaRPr lang="th-TH" b="1" dirty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4401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่อ">
  <a:themeElements>
    <a:clrScheme name="ช่อ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ช่อ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ช่อ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144</TotalTime>
  <Words>571</Words>
  <Application>Microsoft Office PowerPoint</Application>
  <PresentationFormat>แบบจอกว้าง</PresentationFormat>
  <Paragraphs>70</Paragraphs>
  <Slides>13</Slides>
  <Notes>0</Notes>
  <HiddenSlides>0</HiddenSlides>
  <MMClips>1</MMClips>
  <ScaleCrop>false</ScaleCrop>
  <HeadingPairs>
    <vt:vector size="6" baseType="variant">
      <vt:variant>
        <vt:lpstr>ฟอนต์ที่ถูกใช้</vt:lpstr>
      </vt:variant>
      <vt:variant>
        <vt:i4>8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13</vt:i4>
      </vt:variant>
    </vt:vector>
  </HeadingPairs>
  <TitlesOfParts>
    <vt:vector size="22" baseType="lpstr">
      <vt:lpstr>Arial</vt:lpstr>
      <vt:lpstr>Calibri</vt:lpstr>
      <vt:lpstr>Century Gothic</vt:lpstr>
      <vt:lpstr>Cordia New</vt:lpstr>
      <vt:lpstr>DilleniaUPC</vt:lpstr>
      <vt:lpstr>TH SarabunPSK</vt:lpstr>
      <vt:lpstr>Wingdings</vt:lpstr>
      <vt:lpstr>Wingdings 3</vt:lpstr>
      <vt:lpstr>ช่อ</vt:lpstr>
      <vt:lpstr>รายวิชา สุขศึกษา หน่วยการเรียนรู้ที่ 4  เรื่อง สุขภาพกายและสุขภาพจิต  รหัสวิชา พ22101 ชั้นมัธยมศึกษาปีที่ 2 สอนโดย ครูอัญญานี  โคตถา โรงเรียนปทุมพิทยาคม </vt:lpstr>
      <vt:lpstr>ความหมายของสุขภาพกายและสุขภาพจิต </vt:lpstr>
      <vt:lpstr>งานนำเสนอ PowerPoint</vt:lpstr>
      <vt:lpstr>งานนำเสนอ PowerPoint</vt:lpstr>
      <vt:lpstr>ความสัมพันธ์ระหว่างสุขภาพกายและสุขภาพจิต</vt:lpstr>
      <vt:lpstr>องค์ประกอบในการสร้างความสมดุล </vt:lpstr>
      <vt:lpstr>งานนำเสนอ PowerPoint</vt:lpstr>
      <vt:lpstr>สุขบัญญัติแห่งชาติเพื่อการสร้างเสริมสุขภาพกายและสุขภาพจิต </vt:lpstr>
      <vt:lpstr>สุขบัญญัติแห่งชาติเพื่อการสร้างเสริมสุขภาพกายและสุขภาพจิต </vt:lpstr>
      <vt:lpstr>vdo สุขบัญญัติ10 ประการ  </vt:lpstr>
      <vt:lpstr>งานนำเสนอ PowerPoint</vt:lpstr>
      <vt:lpstr>ใบงานที่ 2 การประเมินสุขภาพกาย สุขภาพจิตและพฤติกรรมที่แสดงออก คำชี้แจง ให้นักเรียนขีด  ลงในช่องว่าง ตามระดับอาการที่เกิดขึ้นกับตนเองในช่วงระยะเวลา 1 เดือน  ที่ผ่านมาตามความเป็นจริง พร้อมทั้งบอกอาการที่แสดงออกมาด้วยว่าเป็นประเภทใด </vt:lpstr>
      <vt:lpstr>งานนำเสนอ PowerPoint</vt:lpstr>
    </vt:vector>
  </TitlesOfParts>
  <Company>Sky123.Org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รายวิชา สุขศึกษา หน่วยการเรียนรู้ที่ 4  เรื่อง สุขภาพกายและสุขภาพจิต  รหัสวิชา พ22101 ชั้นมัธยมศึกษาปีที่ 2 สอนโดย ครูอัญญานี  โคตถา โรงเรียนปทุมพิทยาคม </dc:title>
  <dc:creator>Sky123.Org</dc:creator>
  <cp:lastModifiedBy>Sky123.Org</cp:lastModifiedBy>
  <cp:revision>12</cp:revision>
  <dcterms:created xsi:type="dcterms:W3CDTF">2021-05-08T10:43:05Z</dcterms:created>
  <dcterms:modified xsi:type="dcterms:W3CDTF">2021-05-08T13:09:04Z</dcterms:modified>
</cp:coreProperties>
</file>