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12192000" cy="6858000"/>
  <p:notesSz cx="6858000" cy="9144000"/>
  <p:defaultTextStyle>
    <a:defPPr>
      <a:defRPr lang="th-TH"/>
    </a:defPPr>
    <a:lvl1pPr marL="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5" d="100"/>
          <a:sy n="75" d="100"/>
        </p:scale>
        <p:origin x="540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สไลด์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th-TH" smtClean="0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 smtClean="0"/>
              <a:t>คลิกเพื่อแก้ไขสไตล์ชื่อเรื่องรองต้นแบบ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602AD-F8BD-4E64-9494-F9F65F994981}" type="datetimeFigureOut">
              <a:rPr lang="th-TH" smtClean="0"/>
              <a:t>08/05/64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99D52B9B-A3F2-41F0-BF74-8C4CA1E5D801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2776206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ชื่อและคำอธิบา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th-TH" smtClean="0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602AD-F8BD-4E64-9494-F9F65F994981}" type="datetimeFigureOut">
              <a:rPr lang="th-TH" smtClean="0"/>
              <a:t>08/05/64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99D52B9B-A3F2-41F0-BF74-8C4CA1E5D801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1387122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คำอ้างอิงพร้อมคำอธิบา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th-TH" smtClean="0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602AD-F8BD-4E64-9494-F9F65F994981}" type="datetimeFigureOut">
              <a:rPr lang="th-TH" smtClean="0"/>
              <a:t>08/05/64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99D52B9B-A3F2-41F0-BF74-8C4CA1E5D801}" type="slidenum">
              <a:rPr lang="th-TH" smtClean="0"/>
              <a:t>‹#›</a:t>
            </a:fld>
            <a:endParaRPr lang="th-TH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8299964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นามบัตร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th-TH" smtClean="0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th-TH" smtClean="0"/>
              <a:t>คลิกเพื่อแก้ไขสไตล์ของข้อความต้นแบบ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602AD-F8BD-4E64-9494-F9F65F994981}" type="datetimeFigureOut">
              <a:rPr lang="th-TH" smtClean="0"/>
              <a:t>08/05/64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99D52B9B-A3F2-41F0-BF74-8C4CA1E5D801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5988911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นามบัตรอ้างอิ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th-TH" smtClean="0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th-TH" smtClean="0"/>
              <a:t>คลิกเพื่อแก้ไขสไตล์ของข้อความต้นแบบ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602AD-F8BD-4E64-9494-F9F65F994981}" type="datetimeFigureOut">
              <a:rPr lang="th-TH" smtClean="0"/>
              <a:t>08/05/64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99D52B9B-A3F2-41F0-BF74-8C4CA1E5D801}" type="slidenum">
              <a:rPr lang="th-TH" smtClean="0"/>
              <a:t>‹#›</a:t>
            </a:fld>
            <a:endParaRPr lang="th-TH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2442576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จริง หรือ เท็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th-TH" smtClean="0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th-TH" smtClean="0"/>
              <a:t>คลิกเพื่อแก้ไขสไตล์ของข้อความต้นแบบ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602AD-F8BD-4E64-9494-F9F65F994981}" type="datetimeFigureOut">
              <a:rPr lang="th-TH" smtClean="0"/>
              <a:t>08/05/64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99D52B9B-A3F2-41F0-BF74-8C4CA1E5D801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7483043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602AD-F8BD-4E64-9494-F9F65F994981}" type="datetimeFigureOut">
              <a:rPr lang="th-TH" smtClean="0"/>
              <a:t>08/05/64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D52B9B-A3F2-41F0-BF74-8C4CA1E5D801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3475673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602AD-F8BD-4E64-9494-F9F65F994981}" type="datetimeFigureOut">
              <a:rPr lang="th-TH" smtClean="0"/>
              <a:t>08/05/64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D52B9B-A3F2-41F0-BF74-8C4CA1E5D801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0372934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602AD-F8BD-4E64-9494-F9F65F994981}" type="datetimeFigureOut">
              <a:rPr lang="th-TH" smtClean="0"/>
              <a:t>08/05/64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D52B9B-A3F2-41F0-BF74-8C4CA1E5D801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204079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th-TH" smtClean="0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602AD-F8BD-4E64-9494-F9F65F994981}" type="datetimeFigureOut">
              <a:rPr lang="th-TH" smtClean="0"/>
              <a:t>08/05/64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99D52B9B-A3F2-41F0-BF74-8C4CA1E5D801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2746606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602AD-F8BD-4E64-9494-F9F65F994981}" type="datetimeFigureOut">
              <a:rPr lang="th-TH" smtClean="0"/>
              <a:t>08/05/64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99D52B9B-A3F2-41F0-BF74-8C4CA1E5D801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3070212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602AD-F8BD-4E64-9494-F9F65F994981}" type="datetimeFigureOut">
              <a:rPr lang="th-TH" smtClean="0"/>
              <a:t>08/05/64</a:t>
            </a:fld>
            <a:endParaRPr lang="th-TH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99D52B9B-A3F2-41F0-BF74-8C4CA1E5D801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4244167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602AD-F8BD-4E64-9494-F9F65F994981}" type="datetimeFigureOut">
              <a:rPr lang="th-TH" smtClean="0"/>
              <a:t>08/05/64</a:t>
            </a:fld>
            <a:endParaRPr lang="th-T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D52B9B-A3F2-41F0-BF74-8C4CA1E5D801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9663381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602AD-F8BD-4E64-9494-F9F65F994981}" type="datetimeFigureOut">
              <a:rPr lang="th-TH" smtClean="0"/>
              <a:t>08/05/64</a:t>
            </a:fld>
            <a:endParaRPr lang="th-TH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D52B9B-A3F2-41F0-BF74-8C4CA1E5D801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7974229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th-TH" smtClean="0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602AD-F8BD-4E64-9494-F9F65F994981}" type="datetimeFigureOut">
              <a:rPr lang="th-TH" smtClean="0"/>
              <a:t>08/05/64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D52B9B-A3F2-41F0-BF74-8C4CA1E5D801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6774912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th-TH" smtClean="0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th-TH" smtClean="0"/>
              <a:t>คลิกไอคอนเพื่อเพิ่มรูปภาพ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602AD-F8BD-4E64-9494-F9F65F994981}" type="datetimeFigureOut">
              <a:rPr lang="th-TH" smtClean="0"/>
              <a:t>08/05/64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99D52B9B-A3F2-41F0-BF74-8C4CA1E5D801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3941378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E602AD-F8BD-4E64-9494-F9F65F994981}" type="datetimeFigureOut">
              <a:rPr lang="th-TH" smtClean="0"/>
              <a:t>08/05/64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99D52B9B-A3F2-41F0-BF74-8C4CA1E5D801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9458580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1028701" y="292100"/>
            <a:ext cx="10541000" cy="6438900"/>
          </a:xfrm>
        </p:spPr>
        <p:txBody>
          <a:bodyPr>
            <a:normAutofit/>
          </a:bodyPr>
          <a:lstStyle/>
          <a:p>
            <a:pPr algn="ctr"/>
            <a:r>
              <a:rPr lang="th-TH" sz="6000" b="1" dirty="0" smtClean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รายวิชา </a:t>
            </a:r>
            <a:r>
              <a:rPr lang="th-TH" sz="6000" b="1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สุขศึกษา</a:t>
            </a:r>
            <a:br>
              <a:rPr lang="th-TH" sz="6000" b="1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หน่วยการเรียนรู้ที่ </a:t>
            </a:r>
            <a:r>
              <a:rPr lang="en-US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3 </a:t>
            </a:r>
            <a:r>
              <a:rPr lang="en-US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/>
            </a:r>
            <a:br>
              <a:rPr lang="en-US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b="1" dirty="0" smtClean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เรื่อง </a:t>
            </a:r>
            <a:r>
              <a:rPr lang="th-TH" b="1" dirty="0" smtClean="0">
                <a:solidFill>
                  <a:schemeClr val="accent6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ความ</a:t>
            </a:r>
            <a:r>
              <a:rPr lang="th-TH" b="1" dirty="0">
                <a:solidFill>
                  <a:schemeClr val="accent6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เสมอภาคทางเพศ</a:t>
            </a:r>
            <a:r>
              <a:rPr lang="en-US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/>
            </a:r>
            <a:br>
              <a:rPr lang="en-US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en-US" dirty="0">
                <a:latin typeface="TH SarabunPSK" panose="020B0500040200020003" pitchFamily="34" charset="-34"/>
                <a:cs typeface="TH SarabunPSK" panose="020B0500040200020003" pitchFamily="34" charset="-34"/>
              </a:rPr>
              <a:t> </a:t>
            </a:r>
            <a:r>
              <a:rPr lang="th-TH" b="1" dirty="0">
                <a:solidFill>
                  <a:srgbClr val="B81823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รหัสวิชา พ22101 ชั้นมัธยมศึกษาปีที่ 2</a:t>
            </a:r>
            <a:r>
              <a:rPr lang="en-US" b="1" dirty="0">
                <a:solidFill>
                  <a:srgbClr val="B81823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/>
            </a:r>
            <a:br>
              <a:rPr lang="en-US" b="1" dirty="0">
                <a:solidFill>
                  <a:srgbClr val="B81823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b="1" dirty="0">
                <a:solidFill>
                  <a:srgbClr val="7030A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สอนโดย </a:t>
            </a:r>
            <a:r>
              <a:rPr lang="th-TH" b="1" dirty="0" err="1">
                <a:solidFill>
                  <a:srgbClr val="7030A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ครูอัญญานี</a:t>
            </a:r>
            <a:r>
              <a:rPr lang="th-TH" b="1" dirty="0">
                <a:solidFill>
                  <a:srgbClr val="7030A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 </a:t>
            </a:r>
            <a:r>
              <a:rPr lang="th-TH" b="1" dirty="0" err="1">
                <a:solidFill>
                  <a:srgbClr val="7030A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โคต</a:t>
            </a:r>
            <a:r>
              <a:rPr lang="th-TH" b="1" dirty="0">
                <a:solidFill>
                  <a:srgbClr val="7030A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ถา</a:t>
            </a:r>
            <a:r>
              <a:rPr lang="en-US" b="1" dirty="0">
                <a:solidFill>
                  <a:srgbClr val="7030A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/>
            </a:r>
            <a:br>
              <a:rPr lang="en-US" b="1" dirty="0">
                <a:solidFill>
                  <a:srgbClr val="7030A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b="1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โรงเรียนปทุมพิทยาคม</a:t>
            </a:r>
            <a:br>
              <a:rPr lang="th-TH" b="1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endParaRPr lang="th-TH" dirty="0"/>
          </a:p>
        </p:txBody>
      </p:sp>
      <p:pic>
        <p:nvPicPr>
          <p:cNvPr id="4" name="รูปภาพ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2100" y="4294701"/>
            <a:ext cx="1982004" cy="2131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5595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132425" y="90710"/>
            <a:ext cx="7097175" cy="556990"/>
          </a:xfrm>
        </p:spPr>
        <p:txBody>
          <a:bodyPr>
            <a:normAutofit/>
          </a:bodyPr>
          <a:lstStyle/>
          <a:p>
            <a:r>
              <a:rPr lang="en-US" sz="2800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vdo</a:t>
            </a:r>
            <a:r>
              <a:rPr lang="en-US" sz="28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2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ความหลากหลายทางเพศ / เพศทางเลือก</a:t>
            </a:r>
            <a:endParaRPr lang="th-TH" sz="28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4" name="5 ความหลากหลายทางเพศ  เพศทางเลือก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11300" y="879475"/>
            <a:ext cx="10375900" cy="5837238"/>
          </a:xfrm>
        </p:spPr>
      </p:pic>
    </p:spTree>
    <p:extLst>
      <p:ext uri="{BB962C8B-B14F-4D97-AF65-F5344CB8AC3E}">
        <p14:creationId xmlns:p14="http://schemas.microsoft.com/office/powerpoint/2010/main" val="2362560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485900" y="446310"/>
            <a:ext cx="10210800" cy="6106890"/>
          </a:xfrm>
          <a:ln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>
            <a:normAutofit/>
          </a:bodyPr>
          <a:lstStyle/>
          <a:p>
            <a:r>
              <a:rPr lang="th-TH" sz="28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         ใบ</a:t>
            </a:r>
            <a:r>
              <a:rPr lang="th-TH" sz="2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งานที่</a:t>
            </a:r>
            <a:r>
              <a:rPr lang="en-US" sz="2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en-US" sz="28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1 </a:t>
            </a:r>
            <a:r>
              <a:rPr lang="th-TH" sz="2800" b="1" dirty="0"/>
              <a:t>ความเสมอภาคทางเพศ</a:t>
            </a:r>
            <a:r>
              <a:rPr lang="en-US" sz="2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/>
            </a:r>
            <a:br>
              <a:rPr lang="en-US" sz="2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28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	คำ</a:t>
            </a:r>
            <a:r>
              <a:rPr lang="th-TH" sz="2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ชี้แจง ให้นักเรียนปฏิบัติกิจกรรมต่อไปนี้ </a:t>
            </a:r>
            <a:r>
              <a:rPr lang="en-US" sz="2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/>
            </a:r>
            <a:br>
              <a:rPr lang="en-US" sz="2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en-US" sz="2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1. </a:t>
            </a:r>
            <a:r>
              <a:rPr lang="th-TH" sz="2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จงอธิบายความหมายของคำว่า </a:t>
            </a:r>
            <a:r>
              <a:rPr lang="en-US" sz="2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“</a:t>
            </a:r>
            <a:r>
              <a:rPr lang="th-TH" sz="2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ความเสมอภาคทางเพศ</a:t>
            </a:r>
            <a:r>
              <a:rPr lang="en-US" sz="2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”</a:t>
            </a:r>
            <a:br>
              <a:rPr lang="en-US" sz="2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en-US" sz="28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…………………………………………………………………………………………………………………...............................</a:t>
            </a:r>
            <a:br>
              <a:rPr lang="en-US" sz="28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en-US" sz="28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2.</a:t>
            </a:r>
            <a:r>
              <a:rPr lang="th-TH" sz="28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 สังคมไทย</a:t>
            </a:r>
            <a:r>
              <a:rPr lang="th-TH" sz="2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ในอดีต มีมุมมองเกี่ยวกับบทบาทของเพศชายและเพศหญิงอย่างไร</a:t>
            </a:r>
            <a:r>
              <a:rPr lang="en-US" sz="2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/>
            </a:r>
            <a:br>
              <a:rPr lang="en-US" sz="2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en-US" sz="28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……………………………………………………………………………………………………………………………………………</a:t>
            </a:r>
            <a:br>
              <a:rPr lang="en-US" sz="28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en-US" sz="28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3.</a:t>
            </a:r>
            <a:r>
              <a:rPr lang="th-TH" sz="28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 จง</a:t>
            </a:r>
            <a:r>
              <a:rPr lang="th-TH" sz="2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อธิบายความหมายของคำว่า “ช้างเท้าหน้า” และ “ช้างเท้าหลัง”</a:t>
            </a:r>
            <a:r>
              <a:rPr lang="en-US" sz="2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/>
            </a:r>
            <a:br>
              <a:rPr lang="en-US" sz="2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en-US" sz="28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……………………………………………………………………………………………………………………………………………</a:t>
            </a:r>
            <a:r>
              <a:rPr lang="en-US" sz="2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/>
            </a:r>
            <a:br>
              <a:rPr lang="en-US" sz="2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en-US" sz="28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4.</a:t>
            </a:r>
            <a:r>
              <a:rPr lang="th-TH" sz="28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 ความสำคัญ</a:t>
            </a:r>
            <a:r>
              <a:rPr lang="th-TH" sz="2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ของความเสมอภาคทางเพศ ขึ้นอยู่กับสิ่งใดเป็นสำคัญ</a:t>
            </a:r>
            <a:r>
              <a:rPr lang="en-US" sz="28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/>
            </a:r>
            <a:br>
              <a:rPr lang="en-US" sz="28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en-US" sz="28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…………………………………………………………………………………………………………………………………………….</a:t>
            </a:r>
            <a:br>
              <a:rPr lang="en-US" sz="28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en-US" sz="28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5.</a:t>
            </a:r>
            <a:r>
              <a:rPr lang="th-TH" sz="28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 จงอธิบาย</a:t>
            </a:r>
            <a:r>
              <a:rPr lang="th-TH" sz="2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ถึงพฤติกรรมการเลียนแบบบุคคลใกล้ชิด ซึ่งเป็นการแสดงออกพฤติกรรมทางเพศของ</a:t>
            </a:r>
            <a:r>
              <a:rPr lang="th-TH" sz="28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วัยรุ่น </a:t>
            </a:r>
            <a:br>
              <a:rPr lang="th-TH" sz="28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28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...........................................................................................................................................................</a:t>
            </a:r>
            <a:endParaRPr lang="th-TH" sz="28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6254312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739901" y="624110"/>
            <a:ext cx="9764712" cy="5954490"/>
          </a:xfrm>
          <a:ln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>
            <a:normAutofit fontScale="90000"/>
          </a:bodyPr>
          <a:lstStyle/>
          <a:p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           ใบ</a:t>
            </a:r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งานที่</a:t>
            </a:r>
            <a:r>
              <a:rPr lang="en-US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en-US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2</a:t>
            </a:r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b="1" dirty="0"/>
              <a:t>การวางตัวต่อเพศตรงข้าม</a:t>
            </a:r>
            <a:r>
              <a:rPr lang="th-TH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/>
            </a:r>
            <a:br>
              <a:rPr lang="th-TH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	</a:t>
            </a:r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คำชี้แจง</a:t>
            </a:r>
            <a: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 ให้</a:t>
            </a:r>
            <a: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นักเรียนปฏิบัติกิจกรรมต่อไปนี้</a:t>
            </a:r>
            <a:r>
              <a:rPr lang="en-US" dirty="0">
                <a:latin typeface="TH SarabunPSK" panose="020B0500040200020003" pitchFamily="34" charset="-34"/>
                <a:cs typeface="TH SarabunPSK" panose="020B0500040200020003" pitchFamily="34" charset="-34"/>
              </a:rPr>
              <a:t/>
            </a:r>
            <a:br>
              <a:rPr lang="en-US" dirty="0"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en-US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1.</a:t>
            </a:r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 อธิบาย</a:t>
            </a:r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ความหมายของคำว่า </a:t>
            </a:r>
            <a:r>
              <a:rPr lang="en-US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“</a:t>
            </a:r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การวางตัวต่อเพศตรงข้าม</a:t>
            </a:r>
            <a:r>
              <a:rPr lang="en-US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”</a:t>
            </a:r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en-US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/>
            </a:r>
            <a:br>
              <a:rPr lang="en-US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en-US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..................................................................................................................................</a:t>
            </a:r>
            <a:br>
              <a:rPr lang="en-US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en-US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…………………………………………………………………………………………………………………..</a:t>
            </a:r>
            <a:br>
              <a:rPr lang="en-US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en-US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2.</a:t>
            </a:r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 อธิบาย</a:t>
            </a:r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การวางตัวต่อเพศตรงข้ามในสถานภาพต่อไปนี้ </a:t>
            </a:r>
            <a:r>
              <a:rPr lang="en-US" dirty="0">
                <a:latin typeface="TH SarabunPSK" panose="020B0500040200020003" pitchFamily="34" charset="-34"/>
                <a:cs typeface="TH SarabunPSK" panose="020B0500040200020003" pitchFamily="34" charset="-34"/>
              </a:rPr>
              <a:t/>
            </a:r>
            <a:br>
              <a:rPr lang="en-US" dirty="0"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en-US" dirty="0">
                <a:latin typeface="TH SarabunPSK" panose="020B0500040200020003" pitchFamily="34" charset="-34"/>
                <a:cs typeface="TH SarabunPSK" panose="020B0500040200020003" pitchFamily="34" charset="-34"/>
                <a:sym typeface="Wingdings" panose="05000000000000000000" pitchFamily="2" charset="2"/>
              </a:rPr>
              <a:t></a:t>
            </a:r>
            <a: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  <a:t>  ในฐานะ</a:t>
            </a:r>
            <a:r>
              <a:rPr lang="th-TH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เพื่อน</a:t>
            </a:r>
            <a:r>
              <a:rPr lang="en-US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………………………………………………………………………………………………….</a:t>
            </a:r>
            <a:br>
              <a:rPr lang="en-US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en-US" dirty="0">
                <a:latin typeface="TH SarabunPSK" panose="020B0500040200020003" pitchFamily="34" charset="-34"/>
                <a:cs typeface="TH SarabunPSK" panose="020B0500040200020003" pitchFamily="34" charset="-34"/>
                <a:sym typeface="Wingdings" panose="05000000000000000000" pitchFamily="2" charset="2"/>
              </a:rPr>
              <a:t></a:t>
            </a:r>
            <a: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  <a:t>  ในฐานะคน</a:t>
            </a:r>
            <a:r>
              <a:rPr lang="th-TH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รัก</a:t>
            </a:r>
            <a:r>
              <a:rPr lang="en-US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………………………………………………………………………………………………….</a:t>
            </a:r>
            <a:br>
              <a:rPr lang="en-US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en-US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3.</a:t>
            </a:r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 การ</a:t>
            </a:r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วางตัวที่เหมาะสมในการแสดงบทบาททางสังคม จะเกิดผลดีต่อสังคมอย่างไร </a:t>
            </a:r>
            <a:r>
              <a:rPr lang="en-US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/>
            </a:r>
            <a:br>
              <a:rPr lang="en-US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en-US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……………………………………………………………………………………………………………………..</a:t>
            </a:r>
            <a:br>
              <a:rPr lang="en-US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en-US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……………………………………………………………………………………………………………………..</a:t>
            </a:r>
            <a:r>
              <a:rPr lang="en-US" dirty="0"/>
              <a:t/>
            </a:r>
            <a:br>
              <a:rPr lang="en-US" dirty="0"/>
            </a:br>
            <a:r>
              <a:rPr lang="en-US" dirty="0">
                <a:latin typeface="TH SarabunPSK" panose="020B0500040200020003" pitchFamily="34" charset="-34"/>
                <a:cs typeface="TH SarabunPSK" panose="020B0500040200020003" pitchFamily="34" charset="-34"/>
              </a:rPr>
              <a:t/>
            </a:r>
            <a:br>
              <a:rPr lang="en-US" dirty="0"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en-US" dirty="0">
                <a:latin typeface="TH SarabunPSK" panose="020B0500040200020003" pitchFamily="34" charset="-34"/>
                <a:cs typeface="TH SarabunPSK" panose="020B0500040200020003" pitchFamily="34" charset="-34"/>
              </a:rPr>
              <a:t/>
            </a:r>
            <a:br>
              <a:rPr lang="en-US" dirty="0"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endParaRPr lang="th-TH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298603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2235200" y="215900"/>
            <a:ext cx="8712200" cy="6398990"/>
          </a:xfrm>
          <a:ln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>
            <a:normAutofit fontScale="90000"/>
          </a:bodyPr>
          <a:lstStyle/>
          <a:p>
            <a:r>
              <a:rPr lang="th-TH" dirty="0" smtClean="0"/>
              <a:t> </a:t>
            </a:r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ใบงานที่</a:t>
            </a:r>
            <a:r>
              <a:rPr lang="en-US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en-US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3</a:t>
            </a:r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 ปัญหา</a:t>
            </a:r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ทางเพศและแนวทางการ</a:t>
            </a:r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แก้ไข</a:t>
            </a:r>
            <a:r>
              <a:rPr lang="en-US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/>
            </a:r>
            <a:br>
              <a:rPr lang="en-US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  <a:t>	</a:t>
            </a:r>
            <a:r>
              <a:rPr lang="th-TH" sz="31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ตอนที่ 1</a:t>
            </a:r>
            <a:r>
              <a:rPr lang="en-US" sz="3100" dirty="0">
                <a:latin typeface="TH SarabunPSK" panose="020B0500040200020003" pitchFamily="34" charset="-34"/>
                <a:cs typeface="TH SarabunPSK" panose="020B0500040200020003" pitchFamily="34" charset="-34"/>
              </a:rPr>
              <a:t/>
            </a:r>
            <a:br>
              <a:rPr lang="en-US" sz="3100" dirty="0"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31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คำชี้แจง</a:t>
            </a:r>
            <a:r>
              <a:rPr lang="th-TH" sz="31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	ให้นักเรียนตอบคำถามต่อไปนี้</a:t>
            </a:r>
            <a:r>
              <a:rPr lang="en-US" sz="3100" dirty="0">
                <a:latin typeface="TH SarabunPSK" panose="020B0500040200020003" pitchFamily="34" charset="-34"/>
                <a:cs typeface="TH SarabunPSK" panose="020B0500040200020003" pitchFamily="34" charset="-34"/>
              </a:rPr>
              <a:t/>
            </a:r>
            <a:br>
              <a:rPr lang="en-US" sz="3100" dirty="0"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en-US" sz="31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1.</a:t>
            </a:r>
            <a:r>
              <a:rPr lang="th-TH" sz="31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 สถานภาพ</a:t>
            </a:r>
            <a:r>
              <a:rPr lang="th-TH" sz="31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ทางเพศ เป็นตัวกำหนดเพศได้หรือไม่ เพราะเหตุใด</a:t>
            </a:r>
            <a:r>
              <a:rPr lang="en-US" sz="31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/>
            </a:r>
            <a:br>
              <a:rPr lang="en-US" sz="3100" b="1" dirty="0"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en-US" sz="31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…………………………………………………………………………………………………………………..</a:t>
            </a:r>
            <a:br>
              <a:rPr lang="en-US" sz="31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en-US" sz="31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…………………………………………………………………………………………………………………..</a:t>
            </a:r>
            <a:r>
              <a:rPr lang="en-US" sz="3100" dirty="0">
                <a:latin typeface="TH SarabunPSK" panose="020B0500040200020003" pitchFamily="34" charset="-34"/>
                <a:cs typeface="TH SarabunPSK" panose="020B0500040200020003" pitchFamily="34" charset="-34"/>
              </a:rPr>
              <a:t/>
            </a:r>
            <a:br>
              <a:rPr lang="en-US" sz="3100" dirty="0"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en-US" sz="31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2.</a:t>
            </a:r>
            <a:r>
              <a:rPr lang="th-TH" sz="31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 ปัญหา</a:t>
            </a:r>
            <a:r>
              <a:rPr lang="th-TH" sz="31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ทางเพศที่เกิดขึ้น มีลักษณะอย่างไร </a:t>
            </a:r>
            <a:r>
              <a:rPr lang="en-US" sz="31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/>
            </a:r>
            <a:br>
              <a:rPr lang="en-US" sz="3100" b="1" dirty="0"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en-US" sz="31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…………………………………………………………………………………………………………………..</a:t>
            </a:r>
            <a:r>
              <a:rPr lang="en-US" sz="3100" dirty="0">
                <a:latin typeface="TH SarabunPSK" panose="020B0500040200020003" pitchFamily="34" charset="-34"/>
                <a:cs typeface="TH SarabunPSK" panose="020B0500040200020003" pitchFamily="34" charset="-34"/>
              </a:rPr>
              <a:t/>
            </a:r>
            <a:br>
              <a:rPr lang="en-US" sz="3100" dirty="0"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en-US" sz="31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…………………………………………………………………………………………………………………..</a:t>
            </a:r>
            <a:br>
              <a:rPr lang="en-US" sz="3100" dirty="0"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31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	</a:t>
            </a:r>
            <a:r>
              <a:rPr lang="th-TH" sz="31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ตอน</a:t>
            </a:r>
            <a:r>
              <a:rPr lang="th-TH" sz="31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ที่ 2</a:t>
            </a:r>
            <a:r>
              <a:rPr lang="en-US" sz="3100" dirty="0">
                <a:latin typeface="TH SarabunPSK" panose="020B0500040200020003" pitchFamily="34" charset="-34"/>
                <a:cs typeface="TH SarabunPSK" panose="020B0500040200020003" pitchFamily="34" charset="-34"/>
              </a:rPr>
              <a:t/>
            </a:r>
            <a:br>
              <a:rPr lang="en-US" sz="3100" dirty="0"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31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คำชี้แจง</a:t>
            </a:r>
            <a:r>
              <a:rPr lang="en-US" sz="31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	</a:t>
            </a:r>
            <a:r>
              <a:rPr lang="th-TH" sz="31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ให้</a:t>
            </a:r>
            <a:r>
              <a:rPr lang="th-TH" sz="31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นักเรียนอธิบายแนวทางในการแก้ไขปัญหาทางเพศ</a:t>
            </a:r>
            <a:r>
              <a:rPr lang="th-TH" sz="31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ที่</a:t>
            </a:r>
            <a:r>
              <a:rPr lang="th-TH" sz="31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ถูกต้อง มา </a:t>
            </a:r>
            <a:r>
              <a:rPr lang="en-US" sz="31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3</a:t>
            </a:r>
            <a:r>
              <a:rPr lang="th-TH" sz="31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ข้อ</a:t>
            </a:r>
            <a:r>
              <a:rPr lang="en-US" sz="31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/>
            </a:r>
            <a:br>
              <a:rPr lang="en-US" sz="31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en-US" sz="31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…………………………………………………………………………………………………………………..</a:t>
            </a:r>
            <a:br>
              <a:rPr lang="en-US" sz="31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en-US" sz="31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……………………………………………………………………………………………………………………</a:t>
            </a:r>
            <a:br>
              <a:rPr lang="en-US" sz="31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en-US" sz="31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……………………………………………………………………………………………………………………</a:t>
            </a:r>
            <a:r>
              <a:rPr lang="en-US" sz="3100" dirty="0">
                <a:latin typeface="TH SarabunPSK" panose="020B0500040200020003" pitchFamily="34" charset="-34"/>
                <a:cs typeface="TH SarabunPSK" panose="020B0500040200020003" pitchFamily="34" charset="-34"/>
              </a:rPr>
              <a:t/>
            </a:r>
            <a:br>
              <a:rPr lang="en-US" sz="3100" dirty="0"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en-US" sz="3100" dirty="0">
                <a:latin typeface="TH SarabunPSK" panose="020B0500040200020003" pitchFamily="34" charset="-34"/>
                <a:cs typeface="TH SarabunPSK" panose="020B0500040200020003" pitchFamily="34" charset="-34"/>
              </a:rPr>
              <a:t/>
            </a:r>
            <a:br>
              <a:rPr lang="en-US" sz="3100" dirty="0"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en-US" dirty="0">
                <a:latin typeface="TH SarabunPSK" panose="020B0500040200020003" pitchFamily="34" charset="-34"/>
                <a:cs typeface="TH SarabunPSK" panose="020B0500040200020003" pitchFamily="34" charset="-34"/>
              </a:rPr>
              <a:t/>
            </a:r>
            <a:br>
              <a:rPr lang="en-US" dirty="0"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endParaRPr lang="th-TH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1508082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3888325" y="1856010"/>
            <a:ext cx="4569875" cy="2969990"/>
          </a:xfrm>
        </p:spPr>
        <p:txBody>
          <a:bodyPr>
            <a:noAutofit/>
          </a:bodyPr>
          <a:lstStyle/>
          <a:p>
            <a:r>
              <a:rPr lang="th-TH" sz="20000" b="1" dirty="0">
                <a:solidFill>
                  <a:srgbClr val="7030A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สวัสดี</a:t>
            </a:r>
            <a:endParaRPr lang="th-TH" sz="200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75704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243925" y="433610"/>
            <a:ext cx="3198275" cy="683990"/>
          </a:xfrm>
          <a:solidFill>
            <a:schemeClr val="bg2">
              <a:lumMod val="75000"/>
            </a:schemeClr>
          </a:solidFill>
        </p:spPr>
        <p:txBody>
          <a:bodyPr>
            <a:noAutofit/>
          </a:bodyPr>
          <a:lstStyle/>
          <a:p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ความเสมอภาคทางเพศ</a:t>
            </a:r>
            <a:r>
              <a:rPr lang="en-US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/>
            </a:r>
            <a:br>
              <a:rPr lang="en-US" b="1" dirty="0"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endParaRPr lang="th-TH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2032000" y="1384300"/>
            <a:ext cx="9307512" cy="52324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th-TH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สังคมยุค</a:t>
            </a:r>
            <a:r>
              <a:rPr lang="th-TH" sz="3600" b="1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โลกาภิวัฒน์</a:t>
            </a:r>
            <a:r>
              <a:rPr lang="th-TH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ที่ผู้คนดำเนินไปตามแบบวัฒนธรรมตะวันตกมากขึ้น ทำให้บทบาทของชายหญิงได้รับการมองว่าต้องมีความเสมอภาคเท่าเทียมกัน ซึ่งสังคมไทยก็เปิดกว้างยอมรับค่านิยมแบบสากลนี้</a:t>
            </a:r>
            <a:r>
              <a:rPr lang="en-US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/>
            </a:r>
            <a:br>
              <a:rPr lang="en-US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ความสำคัญของความเสมอภาคทางเพศ</a:t>
            </a:r>
            <a:r>
              <a:rPr lang="en-US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/>
            </a:r>
            <a:br>
              <a:rPr lang="en-US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en-US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         </a:t>
            </a:r>
            <a:r>
              <a:rPr lang="th-TH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ในปัจจุบันบทบาททางเพศระหว่างผู้ชายและผู้หญิงในสังคมเปลี่ยนแปลงไปจากเดิม โดยเฉพาะในสังคมไทย ซึ่งแต่เดิมนั้นมองบทบาททางเพศของผู้ชายว่าอยู่ในฐานะ</a:t>
            </a:r>
            <a:r>
              <a:rPr lang="en-US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“</a:t>
            </a:r>
            <a:r>
              <a:rPr lang="th-TH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ช้างเท้าหน้า</a:t>
            </a:r>
            <a:r>
              <a:rPr lang="en-US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”</a:t>
            </a:r>
            <a:r>
              <a:rPr lang="th-TH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และมองบทบาททางเพศของผู้หญิงว่าอยู่ในฐานะ</a:t>
            </a:r>
            <a:r>
              <a:rPr lang="en-US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“</a:t>
            </a:r>
            <a:r>
              <a:rPr lang="th-TH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ช้างเท้าหลัง</a:t>
            </a:r>
            <a:r>
              <a:rPr lang="en-US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”</a:t>
            </a:r>
            <a:r>
              <a:rPr lang="th-TH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นั่นคือ ให้บทบาทของผู้ชายเป็นผู้นำและบทบาทของผู้หญิงเป็นผู้ตาม</a:t>
            </a:r>
          </a:p>
        </p:txBody>
      </p:sp>
    </p:spTree>
    <p:extLst>
      <p:ext uri="{BB962C8B-B14F-4D97-AF65-F5344CB8AC3E}">
        <p14:creationId xmlns:p14="http://schemas.microsoft.com/office/powerpoint/2010/main" val="2078982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663700" y="306610"/>
            <a:ext cx="10121899" cy="6348190"/>
          </a:xfrm>
          <a:solidFill>
            <a:schemeClr val="accent6">
              <a:lumMod val="40000"/>
              <a:lumOff val="60000"/>
            </a:schemeClr>
          </a:solidFill>
        </p:spPr>
        <p:txBody>
          <a:bodyPr>
            <a:noAutofit/>
          </a:bodyPr>
          <a:lstStyle/>
          <a:p>
            <a:r>
              <a:rPr lang="th-TH" b="1" dirty="0" smtClean="0"/>
              <a:t>          </a:t>
            </a:r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ความ</a:t>
            </a:r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เสมอภาคทางเพศ</a:t>
            </a:r>
            <a:r>
              <a:rPr lang="en-US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 </a:t>
            </a:r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หมายถึง </a:t>
            </a:r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การที่เพศชายและเพศหญิงมีสิทธิและเสรีภาพในการแสดงบทบาทของตนเองต่อสังคมได้อย่างเท่าเทียมกัน แต่ต้องอยู่ภายในกรอบที่เหมาะสมของวัฒนธรรมที่ดีงามของสังคมไทย ในปัจจุบันสังคมไทยให้ความ สำคัญกับเรื่อง ความเสมอภาคทางเพศมากขึ้น โดยมองบทบาททางเพศของชายและหญิงว่ามีระดับที่เท่าเทียมกัน ไม่มีการกีดกันทางเพศ</a:t>
            </a:r>
            <a:r>
              <a:rPr lang="en-US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/>
            </a:r>
            <a:br>
              <a:rPr lang="en-US" b="1" dirty="0"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en-US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       </a:t>
            </a:r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ดังนั้น</a:t>
            </a:r>
            <a:r>
              <a:rPr lang="en-US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 </a:t>
            </a:r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ความสำคัญของความเสมอภาคทางเพศ</a:t>
            </a:r>
            <a:r>
              <a:rPr lang="en-US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 </a:t>
            </a:r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จึงขึ้นอยู่กับความเข้าใจในบทบาททางเพศและการมีสัมพันธภาพที่เหมาะสมระหว่างชายหญิง โดยวัยรุ่นจะรู้สึกอ่อนไหวกับคำพูดที่เกี่ยวข้องกับบทบาททางเพศของตนเองมาก</a:t>
            </a:r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ขึ้น</a:t>
            </a:r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โดยวัยรุ่นจะเลียนแบบพฤติกรรมซึ่งเป็นบทบาททางเพศจากบุคคลที่ใกล้ชิดกับตัวเอง กล่าวคือ วัยรุ่นชายจะเลียนแบบจากพ่อ พี่ชาย หรือญาติชายที่ใกล้ชิด ในขณะที่วัยรุ่นหญิงก็จะเลียนแบบจากแม่ พี่สาว หรือญาติสาวที่สนิท</a:t>
            </a:r>
            <a:r>
              <a:rPr lang="en-US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/>
            </a:r>
            <a:br>
              <a:rPr lang="en-US" b="1" dirty="0"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endParaRPr lang="th-TH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716716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4862290"/>
          </a:xfrm>
        </p:spPr>
        <p:txBody>
          <a:bodyPr>
            <a:normAutofit/>
          </a:bodyPr>
          <a:lstStyle/>
          <a:p>
            <a:r>
              <a:rPr lang="th-TH" sz="4800" b="1" dirty="0" smtClean="0">
                <a:solidFill>
                  <a:srgbClr val="7030A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ความสำคัญ</a:t>
            </a:r>
            <a:r>
              <a:rPr lang="th-TH" sz="4800" b="1" dirty="0">
                <a:solidFill>
                  <a:srgbClr val="7030A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ของความเสมอภาคทางเพศ</a:t>
            </a:r>
            <a:r>
              <a:rPr lang="en-US" dirty="0">
                <a:latin typeface="TH SarabunPSK" panose="020B0500040200020003" pitchFamily="34" charset="-34"/>
                <a:cs typeface="TH SarabunPSK" panose="020B0500040200020003" pitchFamily="34" charset="-34"/>
              </a:rPr>
              <a:t/>
            </a:r>
            <a:br>
              <a:rPr lang="en-US" dirty="0"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en-US" dirty="0">
                <a:latin typeface="TH SarabunPSK" panose="020B0500040200020003" pitchFamily="34" charset="-34"/>
                <a:cs typeface="TH SarabunPSK" panose="020B0500040200020003" pitchFamily="34" charset="-34"/>
              </a:rPr>
              <a:t>        </a:t>
            </a:r>
            <a:r>
              <a:rPr lang="th-TH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/>
            </a:r>
            <a:br>
              <a:rPr lang="th-TH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  <a:t>	</a:t>
            </a:r>
            <a:r>
              <a:rPr lang="th-TH" sz="4400" b="1" dirty="0" smtClean="0">
                <a:solidFill>
                  <a:schemeClr val="accent6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</a:t>
            </a:r>
            <a:r>
              <a:rPr lang="th-TH" sz="4400" b="1" dirty="0">
                <a:solidFill>
                  <a:schemeClr val="accent6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ที่ชายและหญิงมีสิทธิและเสรีภาพในการแสดงออกถึงบทบาททางเพศของตนเองต่อสังคมได้อย่างเท่าเทียมกัน แต่ต้องอยู่ภายในกรอบที่เหมาะสมของวัฒนธรรมอันดีงามของสังคมไทย</a:t>
            </a:r>
            <a:r>
              <a:rPr lang="en-US" dirty="0">
                <a:latin typeface="TH SarabunPSK" panose="020B0500040200020003" pitchFamily="34" charset="-34"/>
                <a:cs typeface="TH SarabunPSK" panose="020B0500040200020003" pitchFamily="34" charset="-34"/>
              </a:rPr>
              <a:t/>
            </a:r>
            <a:br>
              <a:rPr lang="en-US" dirty="0"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endParaRPr lang="th-TH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086146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294725" y="243110"/>
            <a:ext cx="3744375" cy="772890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r>
              <a:rPr lang="th-TH" sz="4400" b="1" dirty="0">
                <a:solidFill>
                  <a:schemeClr val="accent6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การวางตัวต่อเพศตรงข้าม</a:t>
            </a:r>
            <a:r>
              <a:rPr lang="en-US" dirty="0"/>
              <a:t/>
            </a:r>
            <a:br>
              <a:rPr lang="en-US" dirty="0"/>
            </a:br>
            <a:endParaRPr lang="th-TH" dirty="0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2438400" y="1181100"/>
            <a:ext cx="9066212" cy="5359400"/>
          </a:xfrm>
          <a:ln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>
            <a:noAutofit/>
          </a:bodyPr>
          <a:lstStyle/>
          <a:p>
            <a:r>
              <a:rPr lang="th-TH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การวางตัวต่อเพศตรงข้ามในฐานะเพื่อน</a:t>
            </a:r>
            <a:endParaRPr lang="en-US" sz="36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0" indent="0">
              <a:buNone/>
            </a:pPr>
            <a:r>
              <a:rPr lang="en-US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        </a:t>
            </a:r>
            <a:r>
              <a:rPr lang="th-TH" sz="3600" b="1" dirty="0">
                <a:solidFill>
                  <a:schemeClr val="accent2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ชาย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 </a:t>
            </a:r>
            <a:r>
              <a:rPr lang="en-US" sz="3600" b="1" dirty="0" smtClean="0">
                <a:solidFill>
                  <a:schemeClr val="accent2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•</a:t>
            </a:r>
            <a:r>
              <a:rPr lang="th-TH" sz="3600" b="1" dirty="0" smtClean="0">
                <a:solidFill>
                  <a:schemeClr val="accent2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ควร</a:t>
            </a:r>
            <a:r>
              <a:rPr lang="th-TH" sz="3600" b="1" dirty="0">
                <a:solidFill>
                  <a:schemeClr val="accent2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ให้เกียรติผู้หญิงโดยการเป็นสุภาพบุรุษ</a:t>
            </a:r>
            <a:endParaRPr lang="en-US" sz="3600" b="1" dirty="0">
              <a:solidFill>
                <a:schemeClr val="accent2">
                  <a:lumMod val="75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0" indent="0">
              <a:buNone/>
            </a:pP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            	</a:t>
            </a:r>
            <a:r>
              <a:rPr lang="en-US" sz="3600" b="1" dirty="0" smtClean="0">
                <a:solidFill>
                  <a:schemeClr val="accent2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 •</a:t>
            </a:r>
            <a:r>
              <a:rPr lang="th-TH" sz="3600" b="1" dirty="0" smtClean="0">
                <a:solidFill>
                  <a:schemeClr val="accent2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ช่วยเหลือ</a:t>
            </a:r>
            <a:r>
              <a:rPr lang="th-TH" sz="3600" b="1" dirty="0">
                <a:solidFill>
                  <a:schemeClr val="accent2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เพศหญิงตามความสมควร</a:t>
            </a:r>
            <a:endParaRPr lang="en-US" sz="3600" b="1" dirty="0">
              <a:solidFill>
                <a:schemeClr val="accent2">
                  <a:lumMod val="75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0" indent="0">
              <a:buNone/>
            </a:pPr>
            <a:r>
              <a:rPr lang="en-US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        </a:t>
            </a:r>
            <a:r>
              <a:rPr lang="th-TH" sz="3600" b="1" dirty="0">
                <a:solidFill>
                  <a:srgbClr val="7030A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หญิง</a:t>
            </a:r>
            <a:r>
              <a:rPr lang="en-US" sz="3600" b="1" dirty="0">
                <a:solidFill>
                  <a:srgbClr val="7030A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 </a:t>
            </a:r>
            <a:r>
              <a:rPr lang="en-US" sz="3600" b="1" dirty="0" smtClean="0">
                <a:solidFill>
                  <a:srgbClr val="7030A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•</a:t>
            </a:r>
            <a:r>
              <a:rPr lang="th-TH" sz="3600" b="1" dirty="0" smtClean="0">
                <a:solidFill>
                  <a:srgbClr val="7030A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ควร</a:t>
            </a:r>
            <a:r>
              <a:rPr lang="th-TH" sz="3600" b="1" dirty="0">
                <a:solidFill>
                  <a:srgbClr val="7030A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รู้จักวางตัวให้เหมาะสม</a:t>
            </a:r>
            <a:r>
              <a:rPr lang="en-US" sz="3600" b="1" dirty="0">
                <a:solidFill>
                  <a:srgbClr val="7030A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/>
            </a:r>
            <a:br>
              <a:rPr lang="en-US" sz="3600" b="1" dirty="0">
                <a:solidFill>
                  <a:srgbClr val="7030A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en-US" sz="3600" b="1" dirty="0">
                <a:solidFill>
                  <a:srgbClr val="7030A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             	</a:t>
            </a:r>
            <a:r>
              <a:rPr lang="en-US" sz="3600" b="1" dirty="0" smtClean="0">
                <a:solidFill>
                  <a:srgbClr val="7030A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 •</a:t>
            </a:r>
            <a:r>
              <a:rPr lang="th-TH" sz="3600" b="1" dirty="0" smtClean="0">
                <a:solidFill>
                  <a:srgbClr val="7030A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ไม่</a:t>
            </a:r>
            <a:r>
              <a:rPr lang="th-TH" sz="3600" b="1" dirty="0">
                <a:solidFill>
                  <a:srgbClr val="7030A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ควรแสดงกิริยาใดๆ ที่ทำให้เพื่อนชายรู้สึกอาย หรือเกิดความรู้สึกว่าเรามีอำนาจเหนือกว่า</a:t>
            </a:r>
            <a:r>
              <a:rPr lang="en-US" sz="3600" b="1" dirty="0">
                <a:solidFill>
                  <a:srgbClr val="7030A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/>
            </a:r>
            <a:br>
              <a:rPr lang="en-US" sz="3600" b="1" dirty="0">
                <a:solidFill>
                  <a:srgbClr val="7030A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en-US" sz="3600" b="1" dirty="0">
                <a:solidFill>
                  <a:srgbClr val="7030A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             	</a:t>
            </a:r>
            <a:r>
              <a:rPr lang="en-US" sz="3600" b="1" dirty="0" smtClean="0">
                <a:solidFill>
                  <a:srgbClr val="7030A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 •</a:t>
            </a:r>
            <a:r>
              <a:rPr lang="th-TH" sz="3600" b="1" dirty="0" smtClean="0">
                <a:solidFill>
                  <a:srgbClr val="7030A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แสดง</a:t>
            </a:r>
            <a:r>
              <a:rPr lang="th-TH" sz="3600" b="1" dirty="0">
                <a:solidFill>
                  <a:srgbClr val="7030A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กิริยาที่ให้เกียรติฝ่ายชาย</a:t>
            </a:r>
            <a:r>
              <a:rPr lang="en-US" sz="3600" b="1" dirty="0">
                <a:solidFill>
                  <a:srgbClr val="7030A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/>
            </a:r>
            <a:br>
              <a:rPr lang="en-US" sz="3600" b="1" dirty="0">
                <a:solidFill>
                  <a:srgbClr val="7030A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en-US" sz="3600" b="1" dirty="0">
                <a:solidFill>
                  <a:srgbClr val="7030A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             	</a:t>
            </a:r>
            <a:r>
              <a:rPr lang="en-US" sz="3600" b="1" dirty="0" smtClean="0">
                <a:solidFill>
                  <a:srgbClr val="7030A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 •</a:t>
            </a:r>
            <a:r>
              <a:rPr lang="th-TH" sz="3600" b="1" dirty="0" smtClean="0">
                <a:solidFill>
                  <a:srgbClr val="7030A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แสดง</a:t>
            </a:r>
            <a:r>
              <a:rPr lang="th-TH" sz="3600" b="1" dirty="0">
                <a:solidFill>
                  <a:srgbClr val="7030A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ความขอบคุณเมื่อได้รับความช่วยเหลือ</a:t>
            </a:r>
            <a:r>
              <a:rPr lang="en-US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 </a:t>
            </a:r>
          </a:p>
          <a:p>
            <a:endParaRPr lang="th-TH" sz="36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507139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1676400" y="1155700"/>
            <a:ext cx="9828212" cy="5473700"/>
          </a:xfrm>
          <a:ln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>
            <a:noAutofit/>
          </a:bodyPr>
          <a:lstStyle/>
          <a:p>
            <a:r>
              <a:rPr lang="th-TH" sz="3600" b="1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การวางตัวต่อเพศตรงข้ามในฐานะคนรู้จัก</a:t>
            </a:r>
            <a:endParaRPr lang="en-US" sz="3600" b="1" dirty="0">
              <a:solidFill>
                <a:srgbClr val="00206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0" indent="0">
              <a:buNone/>
            </a:pPr>
            <a:r>
              <a:rPr lang="en-US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        </a:t>
            </a:r>
            <a:r>
              <a:rPr lang="th-TH" sz="3600" b="1" dirty="0">
                <a:solidFill>
                  <a:schemeClr val="accent4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ชาย</a:t>
            </a:r>
            <a:r>
              <a:rPr lang="en-US" sz="3600" b="1" dirty="0">
                <a:solidFill>
                  <a:schemeClr val="accent4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 </a:t>
            </a:r>
            <a:r>
              <a:rPr lang="th-TH" sz="3600" b="1" dirty="0">
                <a:solidFill>
                  <a:schemeClr val="accent4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*ควรไว้วางใจ ให้เกียรติ และให้ความช่วยเหลือปกป้องเพศหญิง</a:t>
            </a:r>
            <a:r>
              <a:rPr lang="en-US" sz="3600" b="1" dirty="0">
                <a:solidFill>
                  <a:schemeClr val="accent4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/>
            </a:r>
            <a:br>
              <a:rPr lang="en-US" sz="3600" b="1" dirty="0">
                <a:solidFill>
                  <a:schemeClr val="accent4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en-US" sz="3600" b="1" dirty="0">
                <a:solidFill>
                  <a:schemeClr val="accent4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            </a:t>
            </a:r>
            <a:r>
              <a:rPr lang="th-TH" sz="3600" b="1" dirty="0">
                <a:solidFill>
                  <a:schemeClr val="accent4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  *ไม่ควรล่วงเกินและกระทำในสิ่งที่ทำให้เพศหญิงเสียหาย</a:t>
            </a:r>
            <a:r>
              <a:rPr lang="en-US" sz="3600" b="1" dirty="0">
                <a:solidFill>
                  <a:schemeClr val="accent4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/>
            </a:r>
            <a:br>
              <a:rPr lang="en-US" sz="3600" b="1" dirty="0">
                <a:solidFill>
                  <a:schemeClr val="accent4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en-US" sz="3600" b="1" dirty="0">
                <a:solidFill>
                  <a:schemeClr val="accent4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               *</a:t>
            </a:r>
            <a:r>
              <a:rPr lang="th-TH" sz="3600" b="1" dirty="0">
                <a:solidFill>
                  <a:schemeClr val="accent4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ควรมีเวลาให้เพศหญิงตามสมควร</a:t>
            </a:r>
            <a:r>
              <a:rPr lang="en-US" sz="3600" b="1" dirty="0">
                <a:solidFill>
                  <a:schemeClr val="accent4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/>
            </a:r>
            <a:br>
              <a:rPr lang="en-US" sz="3600" b="1" dirty="0">
                <a:solidFill>
                  <a:schemeClr val="accent4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en-US" sz="3600" b="1" dirty="0">
                <a:solidFill>
                  <a:schemeClr val="accent4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            </a:t>
            </a:r>
            <a:r>
              <a:rPr lang="th-TH" sz="3600" b="1" dirty="0">
                <a:solidFill>
                  <a:schemeClr val="accent4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  *หาโอกาสไปเยี่ยมบิดา มารดาของเพศหญิงบ้าง</a:t>
            </a:r>
            <a:endParaRPr lang="en-US" sz="3600" b="1" dirty="0">
              <a:solidFill>
                <a:schemeClr val="accent4">
                  <a:lumMod val="75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0" indent="0">
              <a:buNone/>
            </a:pPr>
            <a:r>
              <a:rPr lang="en-US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        </a:t>
            </a:r>
            <a:r>
              <a:rPr lang="th-TH" sz="3600" b="1" dirty="0">
                <a:solidFill>
                  <a:srgbClr val="7030A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หญิง</a:t>
            </a:r>
            <a:r>
              <a:rPr lang="en-US" sz="3600" b="1" dirty="0">
                <a:solidFill>
                  <a:srgbClr val="7030A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 *</a:t>
            </a:r>
            <a:r>
              <a:rPr lang="th-TH" sz="3600" b="1" dirty="0">
                <a:solidFill>
                  <a:srgbClr val="7030A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ต้องให้ความไว้วางใจและให้เกียรติเพศชาย</a:t>
            </a:r>
            <a:r>
              <a:rPr lang="en-US" sz="3600" b="1" dirty="0">
                <a:solidFill>
                  <a:srgbClr val="7030A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/>
            </a:r>
            <a:br>
              <a:rPr lang="en-US" sz="3600" b="1" dirty="0">
                <a:solidFill>
                  <a:srgbClr val="7030A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en-US" sz="3600" b="1" dirty="0">
                <a:solidFill>
                  <a:srgbClr val="7030A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               *</a:t>
            </a:r>
            <a:r>
              <a:rPr lang="th-TH" sz="3600" b="1" dirty="0">
                <a:solidFill>
                  <a:srgbClr val="7030A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ไม่ทำตัวฟุ้งเฟ้อ และไม่ควรเรียกร้องจากเพศชายมากเกินไป</a:t>
            </a:r>
            <a:r>
              <a:rPr lang="en-US" sz="3600" b="1" dirty="0">
                <a:solidFill>
                  <a:srgbClr val="7030A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/>
            </a:r>
            <a:br>
              <a:rPr lang="en-US" sz="3600" b="1" dirty="0">
                <a:solidFill>
                  <a:srgbClr val="7030A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en-US" sz="3600" b="1" dirty="0">
                <a:solidFill>
                  <a:srgbClr val="7030A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               *</a:t>
            </a:r>
            <a:r>
              <a:rPr lang="th-TH" sz="3600" b="1" dirty="0">
                <a:solidFill>
                  <a:srgbClr val="7030A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ไม่พูดจาประชดประชัน หาเรื่องทะเลาะเพื่อให้เพศชายเอาใจ</a:t>
            </a:r>
            <a:r>
              <a:rPr lang="en-US" sz="3600" b="1" dirty="0">
                <a:solidFill>
                  <a:srgbClr val="7030A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/>
            </a:r>
            <a:br>
              <a:rPr lang="en-US" sz="3600" b="1" dirty="0">
                <a:solidFill>
                  <a:srgbClr val="7030A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en-US" sz="3600" b="1" dirty="0">
                <a:solidFill>
                  <a:srgbClr val="7030A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               *</a:t>
            </a:r>
            <a:r>
              <a:rPr lang="th-TH" sz="3600" b="1" dirty="0">
                <a:solidFill>
                  <a:srgbClr val="7030A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ควรหาโอกาสไปเยี่ยมบิดา มารดาของเพศชายบ้างเช่นกัน</a:t>
            </a:r>
            <a:endParaRPr lang="en-US" sz="3600" b="1" dirty="0">
              <a:solidFill>
                <a:srgbClr val="7030A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0" indent="0">
              <a:buNone/>
            </a:pPr>
            <a:endParaRPr lang="th-TH" sz="36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4" name="ชื่อเรื่อง 1"/>
          <p:cNvSpPr>
            <a:spLocks noGrp="1"/>
          </p:cNvSpPr>
          <p:nvPr>
            <p:ph type="title"/>
          </p:nvPr>
        </p:nvSpPr>
        <p:spPr>
          <a:xfrm>
            <a:off x="4345525" y="293910"/>
            <a:ext cx="3871375" cy="747490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r>
              <a:rPr lang="th-TH" sz="4400" b="1" dirty="0">
                <a:solidFill>
                  <a:schemeClr val="accent6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การวางตัวต่อเพศตรงข้าม</a:t>
            </a:r>
            <a:r>
              <a:rPr lang="en-US" dirty="0"/>
              <a:t/>
            </a:r>
            <a:br>
              <a:rPr lang="en-US" dirty="0"/>
            </a:br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1293277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917700" y="357410"/>
            <a:ext cx="9423400" cy="645890"/>
          </a:xfrm>
        </p:spPr>
        <p:txBody>
          <a:bodyPr>
            <a:normAutofit fontScale="90000"/>
          </a:bodyPr>
          <a:lstStyle/>
          <a:p>
            <a:r>
              <a:rPr lang="th-TH" sz="4000" b="1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ปัญหาความเสมอภาคทางเพศและการวางตัวต่อเพศตรงข้ามที่มีอยู่ในสังคม</a:t>
            </a:r>
            <a:r>
              <a:rPr lang="en-US" dirty="0">
                <a:solidFill>
                  <a:srgbClr val="002060"/>
                </a:solidFill>
              </a:rPr>
              <a:t/>
            </a:r>
            <a:br>
              <a:rPr lang="en-US" dirty="0">
                <a:solidFill>
                  <a:srgbClr val="002060"/>
                </a:solidFill>
              </a:rPr>
            </a:br>
            <a:endParaRPr lang="th-TH" dirty="0">
              <a:solidFill>
                <a:srgbClr val="002060"/>
              </a:solidFill>
            </a:endParaRP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1917700" y="1206500"/>
            <a:ext cx="9586912" cy="5194300"/>
          </a:xfrm>
        </p:spPr>
        <p:txBody>
          <a:bodyPr>
            <a:normAutofit/>
          </a:bodyPr>
          <a:lstStyle/>
          <a:p>
            <a:r>
              <a:rPr lang="th-TH" sz="3200" b="1" dirty="0">
                <a:solidFill>
                  <a:schemeClr val="accent6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พฤติกรรมที่ไม่เหมาะสมกับเพศและวัย</a:t>
            </a:r>
            <a:endParaRPr lang="en-US" sz="3200" b="1" dirty="0">
              <a:solidFill>
                <a:schemeClr val="accent6">
                  <a:lumMod val="50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0" indent="0">
              <a:buNone/>
            </a:pPr>
            <a:r>
              <a:rPr lang="en-US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        </a:t>
            </a:r>
            <a:r>
              <a:rPr lang="en-US" sz="3200" b="1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1. </a:t>
            </a:r>
            <a:r>
              <a:rPr lang="th-TH" sz="3200" b="1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การเอาชนะตัวของตัวเองการควบคุมพฤติกรรมและอารมณ์ให้แสดงออกอย่างเหมาะสม ในระยะแรกๆ จะพบลักษณะสองจิตสองใจระหว่างความอยาก ที่จะเป็นเด็กต่อไปกับความอยากเป็นผู้ใหญ่</a:t>
            </a:r>
            <a:r>
              <a:rPr lang="en-US" sz="3200" b="1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/>
            </a:r>
            <a:br>
              <a:rPr lang="en-US" sz="3200" b="1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en-US" sz="3200" b="1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        2. </a:t>
            </a:r>
            <a:r>
              <a:rPr lang="th-TH" sz="3200" b="1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บุคลิกภาพของวัยรุ่น เพื่อให้มีความมั่นใจว่า ตนเองเหมือนเพื่อน จึงมักจะทำตามเพื่อน</a:t>
            </a:r>
            <a:r>
              <a:rPr lang="en-US" sz="3200" b="1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/>
            </a:r>
            <a:br>
              <a:rPr lang="en-US" sz="3200" b="1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en-US" sz="3200" b="1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        3. </a:t>
            </a:r>
            <a:r>
              <a:rPr lang="th-TH" sz="3200" b="1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การแต่งกายของวัยรุ่นปัจจุบันได้รับอิทธิพลทั้งจากทางตะวันตกและตะวันออกแต่ภายหลังมานี้ วัฒนธรรมเกาหลีและญี่ปุ่นจะได้รับความนิยมในหมู่วัยรุ่นมากขึ้น การติดตามข่าวสารจึงทำให้วัยรุ่นซึมซับวัฒนธรรมเหล่านั้นมาโดยไม่รู้ตัวจนกลายมาเป็นวัฒนธรรม ผสมผสานจนแยกไม่ออกว่าเป็นวัฒนธรรมของชาติใด</a:t>
            </a:r>
            <a:endParaRPr lang="en-US" sz="3200" b="1" dirty="0">
              <a:solidFill>
                <a:srgbClr val="00206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0" indent="0">
              <a:buNone/>
            </a:pPr>
            <a:endParaRPr lang="th-TH" sz="32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015884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511300" y="293910"/>
            <a:ext cx="10464800" cy="760190"/>
          </a:xfrm>
          <a:solidFill>
            <a:schemeClr val="accent6">
              <a:lumMod val="60000"/>
              <a:lumOff val="40000"/>
            </a:schemeClr>
          </a:solidFill>
        </p:spPr>
        <p:txBody>
          <a:bodyPr>
            <a:normAutofit fontScale="90000"/>
          </a:bodyPr>
          <a:lstStyle/>
          <a:p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แนวทางการแก้ไขปัญหาความเสมอภาคทางเพศและการวางตัวต่อเพศตรงข้ามที่มีอยู่ในสังคม</a:t>
            </a:r>
            <a:r>
              <a:rPr lang="en-US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/>
            </a:r>
            <a:br>
              <a:rPr lang="en-US" b="1" dirty="0"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endParaRPr lang="th-TH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1511300" y="1498600"/>
            <a:ext cx="10350500" cy="5143500"/>
          </a:xfrm>
          <a:ln>
            <a:solidFill>
              <a:schemeClr val="accent1">
                <a:lumMod val="75000"/>
              </a:schemeClr>
            </a:solidFill>
          </a:ln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600" b="1" dirty="0" smtClean="0">
                <a:solidFill>
                  <a:schemeClr val="accent6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1. </a:t>
            </a:r>
            <a:r>
              <a:rPr lang="th-TH" sz="3600" b="1" dirty="0" smtClean="0">
                <a:solidFill>
                  <a:schemeClr val="accent6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มี</a:t>
            </a:r>
            <a:r>
              <a:rPr lang="th-TH" sz="3600" b="1" dirty="0">
                <a:solidFill>
                  <a:schemeClr val="accent6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พฤติกรรมที่เหมาะสมกับเพศและวัย โดยการควบคุมอารมณ์ให้เหมาะสม </a:t>
            </a:r>
            <a:endParaRPr lang="th-TH" sz="3600" b="1" dirty="0" smtClean="0">
              <a:solidFill>
                <a:schemeClr val="accent6">
                  <a:lumMod val="75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0" indent="0">
              <a:buNone/>
            </a:pPr>
            <a:r>
              <a:rPr lang="th-TH" sz="3600" b="1" dirty="0" smtClean="0">
                <a:solidFill>
                  <a:schemeClr val="accent6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ใช้</a:t>
            </a:r>
            <a:r>
              <a:rPr lang="th-TH" sz="3600" b="1" dirty="0">
                <a:solidFill>
                  <a:schemeClr val="accent6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สติปัญญาในการคิด ตัดสินใจอย่างรอบคอบ เลือกคบเพื่อนที่ดี และแต่งกายให้เหมาะสมกับวัย</a:t>
            </a:r>
            <a:endParaRPr lang="en-US" sz="3600" b="1" dirty="0">
              <a:solidFill>
                <a:schemeClr val="accent6">
                  <a:lumMod val="75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0" indent="0">
              <a:buNone/>
            </a:pPr>
            <a:r>
              <a:rPr lang="en-US" sz="3600" b="1" dirty="0" smtClean="0">
                <a:solidFill>
                  <a:schemeClr val="accent6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2</a:t>
            </a:r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. </a:t>
            </a:r>
            <a:r>
              <a:rPr lang="th-TH" sz="3600" b="1" dirty="0">
                <a:solidFill>
                  <a:schemeClr val="accent6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ไม่ข่มเหงผู้อื่น ด้วยการใช้คำพูดหรือการทำร้ายร่างกาย</a:t>
            </a:r>
            <a:endParaRPr lang="en-US" sz="3600" b="1" dirty="0">
              <a:solidFill>
                <a:schemeClr val="accent6">
                  <a:lumMod val="75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0" indent="0">
              <a:buNone/>
            </a:pPr>
            <a:r>
              <a:rPr lang="en-US" sz="3600" b="1" dirty="0" smtClean="0">
                <a:solidFill>
                  <a:schemeClr val="accent6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3</a:t>
            </a:r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. </a:t>
            </a:r>
            <a:r>
              <a:rPr lang="th-TH" sz="3600" b="1" dirty="0">
                <a:solidFill>
                  <a:schemeClr val="accent6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วัยรุ่นเพศชายและเพศหญิงต้องแสดงเอกลักษณ์ทางเพศของตนเองให้ถูกต้องเหมาะสม</a:t>
            </a:r>
            <a:endParaRPr lang="en-US" sz="3600" b="1" dirty="0">
              <a:solidFill>
                <a:schemeClr val="accent6">
                  <a:lumMod val="75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0" indent="0">
              <a:buNone/>
            </a:pPr>
            <a:r>
              <a:rPr lang="en-US" sz="3600" b="1" dirty="0" smtClean="0">
                <a:solidFill>
                  <a:schemeClr val="accent6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4</a:t>
            </a:r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. </a:t>
            </a:r>
            <a:r>
              <a:rPr lang="th-TH" sz="3600" b="1" dirty="0">
                <a:solidFill>
                  <a:schemeClr val="accent6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มีความเข้าใจเกี่ยวกับบทบาททางเพศตามขนบธรรมเนียมวัฒนธรรมไทยกำหนดไว้ พร้อมทั้งเห็นคุณค่าและความสำคัญของความเป็นเพศชายและเพศหญิง</a:t>
            </a:r>
            <a:endParaRPr lang="en-US" sz="3600" b="1" dirty="0">
              <a:solidFill>
                <a:schemeClr val="accent6">
                  <a:lumMod val="75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0" indent="0">
              <a:buNone/>
            </a:pPr>
            <a:endParaRPr lang="th-TH" sz="36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180687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371601" y="166910"/>
            <a:ext cx="8026399" cy="544290"/>
          </a:xfrm>
        </p:spPr>
        <p:txBody>
          <a:bodyPr>
            <a:normAutofit fontScale="90000"/>
          </a:bodyPr>
          <a:lstStyle/>
          <a:p>
            <a:r>
              <a:rPr lang="en-US" b="1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vdo</a:t>
            </a:r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ผู้หญิงไทยเหนื่อยนะ: ความไม่เท่าเทียมทางเพศในสังคมไทย </a:t>
            </a:r>
          </a:p>
        </p:txBody>
      </p:sp>
      <p:pic>
        <p:nvPicPr>
          <p:cNvPr id="4" name="4 ความไม่เท่าเทียมทางเพศในสังคมไทย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52600" y="868364"/>
            <a:ext cx="9626600" cy="5415704"/>
          </a:xfrm>
        </p:spPr>
      </p:pic>
    </p:spTree>
    <p:extLst>
      <p:ext uri="{BB962C8B-B14F-4D97-AF65-F5344CB8AC3E}">
        <p14:creationId xmlns:p14="http://schemas.microsoft.com/office/powerpoint/2010/main" val="3698725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ช่อ">
  <a:themeElements>
    <a:clrScheme name="ช่อ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ช่อ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ช่อ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90</TotalTime>
  <Words>294</Words>
  <Application>Microsoft Office PowerPoint</Application>
  <PresentationFormat>แบบจอกว้าง</PresentationFormat>
  <Paragraphs>29</Paragraphs>
  <Slides>14</Slides>
  <Notes>0</Notes>
  <HiddenSlides>0</HiddenSlides>
  <MMClips>2</MMClips>
  <ScaleCrop>false</ScaleCrop>
  <HeadingPairs>
    <vt:vector size="6" baseType="variant">
      <vt:variant>
        <vt:lpstr>ฟอนต์ที่ถูกใช้</vt:lpstr>
      </vt:variant>
      <vt:variant>
        <vt:i4>6</vt:i4>
      </vt:variant>
      <vt:variant>
        <vt:lpstr>ธีม</vt:lpstr>
      </vt:variant>
      <vt:variant>
        <vt:i4>1</vt:i4>
      </vt:variant>
      <vt:variant>
        <vt:lpstr>ชื่อเรื่องสไลด์</vt:lpstr>
      </vt:variant>
      <vt:variant>
        <vt:i4>14</vt:i4>
      </vt:variant>
    </vt:vector>
  </HeadingPairs>
  <TitlesOfParts>
    <vt:vector size="21" baseType="lpstr">
      <vt:lpstr>Arial</vt:lpstr>
      <vt:lpstr>Century Gothic</vt:lpstr>
      <vt:lpstr>DilleniaUPC</vt:lpstr>
      <vt:lpstr>TH SarabunPSK</vt:lpstr>
      <vt:lpstr>Wingdings</vt:lpstr>
      <vt:lpstr>Wingdings 3</vt:lpstr>
      <vt:lpstr>ช่อ</vt:lpstr>
      <vt:lpstr>รายวิชา สุขศึกษา หน่วยการเรียนรู้ที่ 3  เรื่อง ความเสมอภาคทางเพศ  รหัสวิชา พ22101 ชั้นมัธยมศึกษาปีที่ 2 สอนโดย ครูอัญญานี  โคตถา โรงเรียนปทุมพิทยาคม </vt:lpstr>
      <vt:lpstr>ความเสมอภาคทางเพศ </vt:lpstr>
      <vt:lpstr>          ความเสมอภาคทางเพศ หมายถึง การที่เพศชายและเพศหญิงมีสิทธิและเสรีภาพในการแสดงบทบาทของตนเองต่อสังคมได้อย่างเท่าเทียมกัน แต่ต้องอยู่ภายในกรอบที่เหมาะสมของวัฒนธรรมที่ดีงามของสังคมไทย ในปัจจุบันสังคมไทยให้ความ สำคัญกับเรื่อง ความเสมอภาคทางเพศมากขึ้น โดยมองบทบาททางเพศของชายและหญิงว่ามีระดับที่เท่าเทียมกัน ไม่มีการกีดกันทางเพศ        ดังนั้น ความสำคัญของความเสมอภาคทางเพศ จึงขึ้นอยู่กับความเข้าใจในบทบาททางเพศและการมีสัมพันธภาพที่เหมาะสมระหว่างชายหญิง โดยวัยรุ่นจะรู้สึกอ่อนไหวกับคำพูดที่เกี่ยวข้องกับบทบาททางเพศของตนเองมากขึ้นโดยวัยรุ่นจะเลียนแบบพฤติกรรมซึ่งเป็นบทบาททางเพศจากบุคคลที่ใกล้ชิดกับตัวเอง กล่าวคือ วัยรุ่นชายจะเลียนแบบจากพ่อ พี่ชาย หรือญาติชายที่ใกล้ชิด ในขณะที่วัยรุ่นหญิงก็จะเลียนแบบจากแม่ พี่สาว หรือญาติสาวที่สนิท </vt:lpstr>
      <vt:lpstr>ความสำคัญของความเสมอภาคทางเพศ           การที่ชายและหญิงมีสิทธิและเสรีภาพในการแสดงออกถึงบทบาททางเพศของตนเองต่อสังคมได้อย่างเท่าเทียมกัน แต่ต้องอยู่ภายในกรอบที่เหมาะสมของวัฒนธรรมอันดีงามของสังคมไทย </vt:lpstr>
      <vt:lpstr>การวางตัวต่อเพศตรงข้าม </vt:lpstr>
      <vt:lpstr>การวางตัวต่อเพศตรงข้าม </vt:lpstr>
      <vt:lpstr>ปัญหาความเสมอภาคทางเพศและการวางตัวต่อเพศตรงข้ามที่มีอยู่ในสังคม </vt:lpstr>
      <vt:lpstr>แนวทางการแก้ไขปัญหาความเสมอภาคทางเพศและการวางตัวต่อเพศตรงข้ามที่มีอยู่ในสังคม </vt:lpstr>
      <vt:lpstr>vdo ผู้หญิงไทยเหนื่อยนะ: ความไม่เท่าเทียมทางเพศในสังคมไทย </vt:lpstr>
      <vt:lpstr>vdo ความหลากหลายทางเพศ / เพศทางเลือก</vt:lpstr>
      <vt:lpstr>         ใบงานที่ 1 ความเสมอภาคทางเพศ  คำชี้แจง ให้นักเรียนปฏิบัติกิจกรรมต่อไปนี้  1. จงอธิบายความหมายของคำว่า “ความเสมอภาคทางเพศ” …………………………………………………………………………………………………………………............................... 2. สังคมไทยในอดีต มีมุมมองเกี่ยวกับบทบาทของเพศชายและเพศหญิงอย่างไร …………………………………………………………………………………………………………………………………………… 3. จงอธิบายความหมายของคำว่า “ช้างเท้าหน้า” และ “ช้างเท้าหลัง” …………………………………………………………………………………………………………………………………………… 4. ความสำคัญของความเสมอภาคทางเพศ ขึ้นอยู่กับสิ่งใดเป็นสำคัญ ……………………………………………………………………………………………………………………………………………. 5. จงอธิบายถึงพฤติกรรมการเลียนแบบบุคคลใกล้ชิด ซึ่งเป็นการแสดงออกพฤติกรรมทางเพศของวัยรุ่น  ...........................................................................................................................................................</vt:lpstr>
      <vt:lpstr>           ใบงานที่ 2 การวางตัวต่อเพศตรงข้าม  คำชี้แจง  ให้นักเรียนปฏิบัติกิจกรรมต่อไปนี้ 1. อธิบายความหมายของคำว่า “การวางตัวต่อเพศตรงข้าม”  .................................................................................................................................. ………………………………………………………………………………………………………………….. 2. อธิบายการวางตัวต่อเพศตรงข้ามในสถานภาพต่อไปนี้    ในฐานะเพื่อน………………………………………………………………………………………………….   ในฐานะคนรัก…………………………………………………………………………………………………. 3. การวางตัวที่เหมาะสมในการแสดงบทบาททางสังคม จะเกิดผลดีต่อสังคมอย่างไร  …………………………………………………………………………………………………………………….. ……………………………………………………………………………………………………………………..   </vt:lpstr>
      <vt:lpstr>  ใบงานที่ 3 ปัญหาทางเพศและแนวทางการแก้ไข  ตอนที่ 1 คำชี้แจง ให้นักเรียนตอบคำถามต่อไปนี้ 1. สถานภาพทางเพศ เป็นตัวกำหนดเพศได้หรือไม่ เพราะเหตุใด ………………………………………………………………………………………………………………….. ………………………………………………………………………………………………………………….. 2. ปัญหาทางเพศที่เกิดขึ้น มีลักษณะอย่างไร  ………………………………………………………………………………………………………………….. …………………………………………………………………………………………………………………..  ตอนที่ 2 คำชี้แจง ให้นักเรียนอธิบายแนวทางในการแก้ไขปัญหาทางเพศที่ถูกต้อง มา 3 ข้อ ………………………………………………………………………………………………………………….. …………………………………………………………………………………………………………………… ……………………………………………………………………………………………………………………   </vt:lpstr>
      <vt:lpstr>สวัสดี</vt:lpstr>
    </vt:vector>
  </TitlesOfParts>
  <Company>Sky123.Org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รายวิชา สุขศึกษา หน่วยการเรียนรู้ที่ 3  เรื่อง ความเสมอภาคทางเพศ  รหัสวิชา พ22101 ชั้นมัธยมศึกษาปีที่ 2 สอนโดย ครูอัญญานี  โคตถา โรงเรียนปทุมพิทยาคม</dc:title>
  <dc:creator>Sky123.Org</dc:creator>
  <cp:lastModifiedBy>Sky123.Org</cp:lastModifiedBy>
  <cp:revision>13</cp:revision>
  <dcterms:created xsi:type="dcterms:W3CDTF">2021-05-08T07:49:46Z</dcterms:created>
  <dcterms:modified xsi:type="dcterms:W3CDTF">2021-05-08T13:29:25Z</dcterms:modified>
</cp:coreProperties>
</file>