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007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41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5074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5033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214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3422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0962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87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58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519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26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503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315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23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355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6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2074-4FA5-4F30-83C7-552E2795FB9F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205D24-FF70-4C33-B296-A20D8CE4BB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104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35100" y="254000"/>
            <a:ext cx="10159999" cy="62103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 สุขศึกษา</a:t>
            </a:r>
            <a:b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หน่วยการเรียนรู้ที่ </a:t>
            </a:r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เพศกับวัยรุ่น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พ22101 ชั้นมัธยมศึกษาปีที่ 2</a:t>
            </a:r>
            <a:r>
              <a:rPr lang="en-US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สอนโดย </a:t>
            </a:r>
            <a:r>
              <a:rPr lang="th-TH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ครูอัญญานี</a:t>
            </a: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โคต</a:t>
            </a: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ถา</a:t>
            </a:r>
            <a:r>
              <a:rPr lang="en-US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โรงเรียนปทุมพิทยาคม</a:t>
            </a:r>
            <a:b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92" y="4165600"/>
            <a:ext cx="1924912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46809" y="328689"/>
            <a:ext cx="3301438" cy="78265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48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ปัญหาและผลกระทบ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83546" y="1655298"/>
            <a:ext cx="9720774" cy="4843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4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4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</a:t>
            </a:r>
            <a:endParaRPr lang="en-US" sz="48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อาจตั้งครรภ์โดยไม่พึงประสงค์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บุตรอาจมีความผิดปกติได้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อาจต้องทำแท้ง ซึ่งอาจเป็นอันตรายถึงชีวิต</a:t>
            </a:r>
            <a:r>
              <a:rPr 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อาจส่งผลทำให้ติดโรคติดต่อทางเพศ อาจถูกทำร้ายร่างกาย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1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13538" y="1866314"/>
            <a:ext cx="8285872" cy="37776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 smtClean="0"/>
              <a:t>  </a:t>
            </a:r>
            <a:r>
              <a:rPr lang="th-TH" sz="4800" b="1" dirty="0" smtClean="0">
                <a:solidFill>
                  <a:srgbClr val="0070C0"/>
                </a:solidFill>
              </a:rPr>
              <a:t>ด้านจิตใจ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400" b="1" dirty="0" smtClean="0"/>
              <a:t>- </a:t>
            </a:r>
            <a:r>
              <a:rPr lang="th-TH" sz="4400" b="1" dirty="0"/>
              <a:t>วิตกกังวลกลัวคนอื่นจะรู้</a:t>
            </a:r>
            <a:r>
              <a:rPr lang="en-US" sz="4400" b="1" dirty="0"/>
              <a:t> </a:t>
            </a:r>
            <a:r>
              <a:rPr lang="th-TH" sz="4400" b="1" dirty="0"/>
              <a:t>ทำให้คิดมากและไม่สบายใจ</a:t>
            </a:r>
            <a:r>
              <a:rPr lang="en-US" sz="4400" b="1" dirty="0"/>
              <a:t> </a:t>
            </a:r>
          </a:p>
          <a:p>
            <a:pPr marL="0" indent="0">
              <a:buNone/>
            </a:pPr>
            <a:r>
              <a:rPr lang="en-US" sz="4400" b="1" dirty="0"/>
              <a:t>- </a:t>
            </a:r>
            <a:r>
              <a:rPr lang="th-TH" sz="4400" b="1" dirty="0"/>
              <a:t>เสียใจ ซึมเศร้าและเก็บกด</a:t>
            </a:r>
            <a:r>
              <a:rPr lang="en-US" sz="4400" b="1" dirty="0"/>
              <a:t> </a:t>
            </a:r>
            <a:br>
              <a:rPr lang="en-US" sz="4400" b="1" dirty="0"/>
            </a:br>
            <a:r>
              <a:rPr lang="en-US" sz="4400" b="1" dirty="0"/>
              <a:t>- </a:t>
            </a:r>
            <a:r>
              <a:rPr lang="th-TH" sz="4400" b="1" dirty="0"/>
              <a:t>ไม่มีสมาธิ ซึ่งส่งผลต่อการเรียน</a:t>
            </a:r>
            <a:endParaRPr lang="en-US" sz="4400" b="1" dirty="0"/>
          </a:p>
          <a:p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998500" y="328689"/>
            <a:ext cx="3442115" cy="7263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48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ปัญหาและผลกระทบ</a:t>
            </a:r>
            <a:r>
              <a:rPr lang="en-US" dirty="0" smtClean="0"/>
              <a:t/>
            </a:r>
            <a:br>
              <a:rPr lang="en-US" dirty="0" smtClean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11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87686" y="137394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ครอบครัว/สังคม</a:t>
            </a:r>
            <a:endParaRPr lang="en-US" sz="40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พ่อแม่ผิดหวัง เสียใจ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บุคคลรอบข้างแสดงความ รังเกียจ ดูหมิ่น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เสียอนาคต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ต้องรับภาระเพิ่มมากขึ้นทั้งที่ ตนเองยังไม่มีวุฒิภาวะเพียงพอ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5040704" y="258350"/>
            <a:ext cx="3470250" cy="7545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48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ปัญหาและผลกระทบ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703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7492" y="230215"/>
            <a:ext cx="5228711" cy="64198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sz="4400" b="1" dirty="0"/>
              <a:t>ทักษะชีวิตในการป้องกันตนเองเรื่องเพศ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89212" y="1223889"/>
            <a:ext cx="8915400" cy="52191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r>
              <a:rPr lang="th-TH" sz="4400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</a:t>
            </a:r>
            <a:r>
              <a:rPr lang="th-TH" sz="44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การปฏิเสธ</a:t>
            </a:r>
            <a:endParaRPr lang="en-US" sz="4400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หลักการปฏิเสธ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</a:t>
            </a:r>
            <a:r>
              <a:rPr lang="th-TH" sz="3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ควรปฏิเสธด้วยคำพูด น้ำเสียง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ท่าทางจริงจังอย่างสุภาพ</a:t>
            </a:r>
            <a:endParaRPr lang="en-US" sz="36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      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แสดงพฤติกรรมความรู้สึกควบคู่กับข้ออ้างประกอบเหตุผล</a:t>
            </a:r>
            <a:endParaRPr lang="en-US" sz="36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</a:t>
            </a:r>
            <a:r>
              <a:rPr lang="th-TH" sz="3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การขอความเห็น ร่วมกับการแสดงการขอบคุณ ขอโทษ เพื่อรักษาน้ำใจและสัมพันธภาพที่ดีต่อกัน</a:t>
            </a:r>
            <a:endParaRPr lang="en-US" sz="36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</a:t>
            </a:r>
            <a:r>
              <a:rPr lang="th-TH" sz="3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มีสมาธิในการแก้ปัญหาเมื่อถูกรบเร้าหรือสบประมาทการเลือกใช้ทักษะการปฏิเสธ</a:t>
            </a:r>
            <a:endParaRPr lang="en-US" sz="36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493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94453" y="1271224"/>
            <a:ext cx="8239198" cy="5059238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C00000"/>
                </a:solidFill>
              </a:rPr>
              <a:t>ตัวอย่าง การใช้ทักษะปฏิเสธ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/>
              <a:t>        </a:t>
            </a:r>
            <a:r>
              <a:rPr lang="th-TH" sz="4000" b="1" dirty="0"/>
              <a:t>สถานการณ์ :</a:t>
            </a:r>
            <a:r>
              <a:rPr lang="en-US" sz="4000" b="1" dirty="0"/>
              <a:t> </a:t>
            </a:r>
            <a:r>
              <a:rPr lang="th-TH" sz="4000" b="1" dirty="0" err="1"/>
              <a:t>พงษ์</a:t>
            </a:r>
            <a:r>
              <a:rPr lang="th-TH" sz="4000" b="1" dirty="0"/>
              <a:t>โทรศัพท์มาหานุชว่าจะมาทำรายงานที่บ้านของนุช ซึ่งวันนั้นนุชอยู่บ้านคนเดียว นุชควรใช้ทักษะปฏิเสธอย่างไร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/>
              <a:t>        </a:t>
            </a:r>
            <a:r>
              <a:rPr lang="th-TH" sz="4000" b="1" dirty="0" err="1"/>
              <a:t>พงษ์</a:t>
            </a:r>
            <a:r>
              <a:rPr lang="th-TH" sz="4000" b="1" dirty="0"/>
              <a:t> :</a:t>
            </a:r>
            <a:r>
              <a:rPr lang="en-US" sz="4000" b="1" dirty="0"/>
              <a:t> “</a:t>
            </a:r>
            <a:r>
              <a:rPr lang="th-TH" sz="4000" b="1" dirty="0"/>
              <a:t>วันนี้เราไปทำรายงานที่บ้านนุชนะ</a:t>
            </a:r>
            <a:r>
              <a:rPr lang="en-US" sz="4000" b="1" dirty="0"/>
              <a:t>”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/>
              <a:t>        </a:t>
            </a:r>
            <a:r>
              <a:rPr lang="th-TH" sz="4000" b="1" dirty="0"/>
              <a:t>นุช :</a:t>
            </a:r>
            <a:r>
              <a:rPr lang="en-US" sz="4000" b="1" dirty="0"/>
              <a:t> “</a:t>
            </a:r>
            <a:r>
              <a:rPr lang="th-TH" sz="4000" b="1" dirty="0"/>
              <a:t>เราไม่สะดวก</a:t>
            </a:r>
            <a:r>
              <a:rPr lang="th-TH" sz="4000" b="1" dirty="0" err="1"/>
              <a:t>พงษ์</a:t>
            </a:r>
            <a:r>
              <a:rPr lang="th-TH" sz="4000" b="1" dirty="0"/>
              <a:t> พอดีวันนี้ต้องไปทำธุระกับแม่ กว่าจะกลับก็ค่ำๆ</a:t>
            </a:r>
            <a:r>
              <a:rPr lang="en-US" sz="4000" b="1" dirty="0"/>
              <a:t> </a:t>
            </a:r>
            <a:r>
              <a:rPr lang="th-TH" sz="4000" b="1" dirty="0"/>
              <a:t>เลย</a:t>
            </a:r>
            <a:r>
              <a:rPr lang="en-US" sz="4000" b="1" dirty="0"/>
              <a:t>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73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77441" y="792922"/>
            <a:ext cx="9352255" cy="5537539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rgbClr val="7030A0"/>
                </a:solidFill>
              </a:rPr>
              <a:t>ทักษะการต่อรองเพื่อการประนีประนอม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   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ตั้งสติให้ดี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ไม่แสดงความตกใจ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ความเครียด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หรือหวาดกลัวจนเกินเหตุ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รับฟังข้อเสนออย่างตั้งใจ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พร้อมทั้งหาคำตอบอย่างละเอียด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รวดเร็ว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ไม่แสดงการตอบรับหรือปฏิเสธทันทีด้วยการแสดงกิริยาที่ทำให้อีกฝ่ายรู้สึกไม่ดี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แสดงท่าทางที่เป็นมิตร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แสดงความรู้สึกของตนเองพร้อมประกอบเหตุผล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หากิจกรรมอื่นมาทดแทน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    • 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</a:rPr>
              <a:t>ผัดผ่อนหรือเลี่ยงออกจากสถานการณ์</a:t>
            </a:r>
            <a:r>
              <a:rPr lang="en-US" sz="4000" dirty="0"/>
              <a:t/>
            </a:r>
            <a:br>
              <a:rPr lang="en-US" sz="4000" dirty="0"/>
            </a:b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31609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86488" y="891395"/>
            <a:ext cx="8911687" cy="5284321"/>
          </a:xfrm>
        </p:spPr>
        <p:txBody>
          <a:bodyPr>
            <a:normAutofit/>
          </a:bodyPr>
          <a:lstStyle/>
          <a:p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ความหมายของทักษะการตัดสินใจ</a:t>
            </a:r>
            <a:r>
              <a:rPr lang="en-US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      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ความสามารถของบุคคลต่อกระบวนการคิดอย่างมีเหตุผลในการพิจารณาเลือกแนวทางปฏิบัติต่อสถานการณ์ใดสถานการณ์หนึ่ง เพื่อให้บรรลุเป้าหมายหรือวัตถุประสงค์ที่ต้องการ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ปัจจัยที่มีอิทธิพลต่อการตัดสินใจ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</a:t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   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บุคลิกภาพ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ค่านิยม - เป้าหมาย - ความรู้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91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80493" y="624110"/>
            <a:ext cx="9324120" cy="522805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</a:t>
            </a:r>
            <a:r>
              <a:rPr lang="th-TH" sz="4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ตัดสินใจเพื่อหลีกเลี่ยงการมี</a:t>
            </a:r>
            <a:r>
              <a:rPr lang="th-TH" sz="4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เพศสัมพันธ์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-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การกำหนดปัญหาหรือการระบุปัญหา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-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การสืบหาข้อมูลที่เป็นประโยชน์เพื่อการตัดสินใจ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-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การกำหนดทางเลือกเพื่อการตัดสินใจ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-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การตัดสินใจเลือกและระบุเหตุผลของการเลือก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-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การประเมินผลของการตัดสินใจ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86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66425" y="624109"/>
            <a:ext cx="9338187" cy="5439065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การป้องกันตนเองจากปัญหาการมีเพศสัมพันธ์ในวัยเรียน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การปิดกั้นโอกาส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การปิดกั้นตนเอง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การปิดกั้นอารมณ์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การใช้ทักษะชีวิตด้านการปฏิเสธ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การใช้ทักษะชีวิตด้านการต่อรอง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ความสัมพันธ์ที่ดีในครอบครัว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 -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การใช้ทักษะชีวิตด้านการตัดสินใจการใช้ถุงยางอนามัย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15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61515" y="286486"/>
            <a:ext cx="10255348" cy="656050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การหลีกเลี่ยงและป้องกันตนเองจากพฤติกรรมที่เสี่ยงต่อการตั้งครรภ์ไม่พึงประสงค์</a:t>
            </a:r>
            <a:r>
              <a:rPr lang="en-US" b="1" dirty="0"/>
              <a:t/>
            </a:r>
            <a:br>
              <a:rPr lang="en-US" b="1" dirty="0"/>
            </a:b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06769" y="1195754"/>
            <a:ext cx="10410094" cy="5289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ไม่ยอมให้ตกอยู่ในสถานการณ์เสี่ยง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ไม่ยินยอมให้ฝ่ายชายมีเพศสัมพันธ์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ฝ่ายชายควรให้เกียรติฝ่ายหญิง ไม่ควรชิงสุกก่อนห่าม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หรือทำอะไรก็ตามที่ทำให้ฝ่ายหญิงได้รับความเสียหาย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ไม่ยอมให้ถูกล่วงเกินได้โดยง่าย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หากมีเพศสัมพันธ์เกิดขึ้นฝ่ายชายควรสวมใส่ถุงยางอนามัย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ก่อนที่จะกระทำการใดๆ ที่เป็นการสร้างความเสียหายให้แก่ฝ่ายหญิง ฝ่ายชายควรต้องคำนึงถึงความรับผิดชอบว่าเมื่อกระทำไปแล้วตนเองจะรับผิดชอบได้หรือไม่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4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301457" y="445772"/>
            <a:ext cx="2514600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36458" y="372209"/>
            <a:ext cx="9891712" cy="6259146"/>
          </a:xfrm>
          <a:solidFill>
            <a:schemeClr val="accent5">
              <a:lumMod val="20000"/>
              <a:lumOff val="80000"/>
              <a:alpha val="81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</a:t>
            </a:r>
            <a:r>
              <a:rPr lang="th-TH" sz="49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เพศ</a:t>
            </a:r>
            <a: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</a:t>
            </a:r>
            <a:r>
              <a:rPr lang="th-TH" sz="49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วัยรุ่น</a:t>
            </a: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 smtClean="0">
                <a:solidFill>
                  <a:srgbClr val="0070C0"/>
                </a:solidFill>
              </a:rPr>
              <a:t>พัฒนาการ</a:t>
            </a:r>
            <a:r>
              <a:rPr lang="th-TH" sz="4400" b="1" dirty="0">
                <a:solidFill>
                  <a:srgbClr val="0070C0"/>
                </a:solidFill>
              </a:rPr>
              <a:t>และการปรับตัวทางเพศของวัยรุ่น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/>
              <a:t>     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เมื่อเริ่มเข้าสู่วัยรุ่นทั้งเพศชายและเพศหญิงจะมีการเปลี่ยนแปลงด้านร่างกายอย่างรวดเร็วมีน้ำหนักและส่วนสูงเพิ่มขึ้น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สัดส่วนของอวัยวะในร่างกายจะมีการเปลี่ยนแปลงไป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เช่น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แขนและขามีการเจริญเติบโตอย่างรวดเร็ว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มือและเท้ามีอัตราการเจริญเติบโตเร็วกว่าอวัยวะอื่นๆจึงดู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</a:rPr>
              <a:t>เหมือนว่า</a:t>
            </a:r>
            <a:br>
              <a:rPr lang="th-TH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</a:rPr>
              <a:t>มือ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และเท้าใหญ่ผิดปกติ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ตลอดจนมีการเปลี่ยนแปลงทางด้านจิตใจและอารมณ์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เช่น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มีอารมณ์อ่อนไหวง่าย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มีความเข้าใจและความรู้สึกนับถือตนเองมากขึ้น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</a:rPr>
              <a:t>เป็นต้น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53457" y="116703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78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38947" y="91883"/>
            <a:ext cx="2940953" cy="55757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h-TH" dirty="0"/>
              <a:t>หนังสั้น</a:t>
            </a:r>
            <a:r>
              <a:rPr lang="th-TH" dirty="0" smtClean="0"/>
              <a:t>เพศศึกษา</a:t>
            </a:r>
            <a:r>
              <a:rPr lang="en-US" dirty="0" smtClean="0"/>
              <a:t> </a:t>
            </a:r>
            <a:r>
              <a:rPr lang="th-TH" dirty="0" smtClean="0"/>
              <a:t>เพศ</a:t>
            </a:r>
            <a:r>
              <a:rPr lang="th-TH" dirty="0"/>
              <a:t>น่า</a:t>
            </a:r>
            <a:r>
              <a:rPr lang="th-TH" dirty="0" smtClean="0"/>
              <a:t>รู้</a:t>
            </a:r>
            <a:r>
              <a:rPr lang="en-US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pic>
        <p:nvPicPr>
          <p:cNvPr id="4" name="2 เพศน่าร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5065" y="649459"/>
            <a:ext cx="7630081" cy="5582529"/>
          </a:xfrm>
        </p:spPr>
      </p:pic>
    </p:spTree>
    <p:extLst>
      <p:ext uri="{BB962C8B-B14F-4D97-AF65-F5344CB8AC3E}">
        <p14:creationId xmlns:p14="http://schemas.microsoft.com/office/powerpoint/2010/main" val="26711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1579" y="117673"/>
            <a:ext cx="5763284" cy="543508"/>
          </a:xfrm>
        </p:spPr>
        <p:txBody>
          <a:bodyPr>
            <a:normAutofit fontScale="90000"/>
          </a:bodyPr>
          <a:lstStyle/>
          <a:p>
            <a:r>
              <a:rPr lang="th-TH" dirty="0"/>
              <a:t>หนังสั้นเพศศึกษา แม่วัยรุ่น</a:t>
            </a:r>
          </a:p>
        </p:txBody>
      </p:sp>
      <p:pic>
        <p:nvPicPr>
          <p:cNvPr id="4" name="3 แม่วัยรุ่น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0375" y="914400"/>
            <a:ext cx="9804400" cy="5514975"/>
          </a:xfrm>
        </p:spPr>
      </p:pic>
    </p:spTree>
    <p:extLst>
      <p:ext uri="{BB962C8B-B14F-4D97-AF65-F5344CB8AC3E}">
        <p14:creationId xmlns:p14="http://schemas.microsoft.com/office/powerpoint/2010/main" val="16528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621061" y="328689"/>
            <a:ext cx="1641450" cy="529441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ใบงาน</a:t>
            </a:r>
            <a:r>
              <a:rPr lang="th-TH" b="1" dirty="0" smtClean="0"/>
              <a:t>ที่ 1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41341" y="998805"/>
            <a:ext cx="9591406" cy="5345723"/>
          </a:xfrm>
        </p:spPr>
        <p:txBody>
          <a:bodyPr/>
          <a:lstStyle/>
          <a:p>
            <a:pPr marL="0" indent="0">
              <a:buNone/>
            </a:pPr>
            <a:r>
              <a:rPr lang="th-TH" sz="2400" b="1" dirty="0"/>
              <a:t>พัฒนาการทางเพศของวัยรุ่น</a:t>
            </a:r>
            <a:endParaRPr lang="en-US" sz="2400" dirty="0"/>
          </a:p>
          <a:p>
            <a:pPr marL="0" indent="0">
              <a:buNone/>
            </a:pPr>
            <a:r>
              <a:rPr lang="th-TH" sz="2400" b="1" dirty="0"/>
              <a:t> </a:t>
            </a:r>
            <a:r>
              <a:rPr lang="th-TH" sz="2400" b="1" dirty="0" smtClean="0"/>
              <a:t>คำ</a:t>
            </a:r>
            <a:r>
              <a:rPr lang="th-TH" sz="2400" b="1" dirty="0"/>
              <a:t>ชี้แจง</a:t>
            </a:r>
            <a:r>
              <a:rPr lang="en-US" sz="2400" b="1" dirty="0"/>
              <a:t>	</a:t>
            </a:r>
            <a:r>
              <a:rPr lang="th-TH" sz="2400" dirty="0"/>
              <a:t>ให้นักเรียนบันทึกผลการจำแนกพัฒนาการทางเพศของวัยรุ่นชายและวัยรุ่นหญิง</a:t>
            </a:r>
            <a:endParaRPr lang="en-US" sz="2400" dirty="0"/>
          </a:p>
          <a:p>
            <a:pPr marL="0" indent="0">
              <a:buNone/>
            </a:pPr>
            <a:endParaRPr lang="th-TH" dirty="0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95516"/>
              </p:ext>
            </p:extLst>
          </p:nvPr>
        </p:nvGraphicFramePr>
        <p:xfrm>
          <a:off x="1434904" y="2112367"/>
          <a:ext cx="9706708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54"/>
                <a:gridCol w="48533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พัฒนาการทางเพศของวัยรุ่นชาย</a:t>
                      </a:r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พัฒนาการทางเพศของวัยรุ่นหญิง</a:t>
                      </a:r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 smtClean="0"/>
                        <a:t>.............................................................................................................................</a:t>
                      </a:r>
                    </a:p>
                    <a:p>
                      <a:endParaRPr lang="th-TH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32076" y="230215"/>
            <a:ext cx="5341253" cy="64198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ใบงานที่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การปรับตัวทางเพศของวัยรุ่น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14732" y="1041009"/>
            <a:ext cx="9689880" cy="5697416"/>
          </a:xfrm>
        </p:spPr>
        <p:txBody>
          <a:bodyPr/>
          <a:lstStyle/>
          <a:p>
            <a:pPr marL="0" indent="0">
              <a:buNone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ตอน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1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คำ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ให้นักเรียนเขียนแผนผังความคิด แสดงพัฒนาการทางเพศตามเพศของตนเอง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i="1" dirty="0"/>
              <a:t> </a:t>
            </a: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970805" y="3152322"/>
            <a:ext cx="25038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i="1" dirty="0" smtClean="0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มุมมน 4"/>
          <p:cNvSpPr>
            <a:spLocks noChangeArrowheads="1"/>
          </p:cNvSpPr>
          <p:nvPr/>
        </p:nvSpPr>
        <p:spPr bwMode="auto">
          <a:xfrm>
            <a:off x="5083003" y="2340206"/>
            <a:ext cx="2021182" cy="81211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8D8D8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i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6" name="วงรี 5"/>
          <p:cNvSpPr/>
          <p:nvPr/>
        </p:nvSpPr>
        <p:spPr>
          <a:xfrm>
            <a:off x="4797083" y="3705679"/>
            <a:ext cx="2447779" cy="12883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มุมมน 6"/>
          <p:cNvSpPr>
            <a:spLocks noChangeArrowheads="1"/>
          </p:cNvSpPr>
          <p:nvPr/>
        </p:nvSpPr>
        <p:spPr bwMode="auto">
          <a:xfrm>
            <a:off x="8173329" y="3889717"/>
            <a:ext cx="2021182" cy="81211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8D8D8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i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มุมมน 7"/>
          <p:cNvSpPr>
            <a:spLocks noChangeArrowheads="1"/>
          </p:cNvSpPr>
          <p:nvPr/>
        </p:nvSpPr>
        <p:spPr bwMode="auto">
          <a:xfrm>
            <a:off x="5083003" y="5657837"/>
            <a:ext cx="2021182" cy="81211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8D8D8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i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มุมมน 8"/>
          <p:cNvSpPr>
            <a:spLocks noChangeArrowheads="1"/>
          </p:cNvSpPr>
          <p:nvPr/>
        </p:nvSpPr>
        <p:spPr bwMode="auto">
          <a:xfrm>
            <a:off x="2013901" y="3889717"/>
            <a:ext cx="2021182" cy="81211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8D8D8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i="1">
                <a:effectLst/>
                <a:latin typeface="Browallia New" panose="020B06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11" name="ตัวเชื่อมต่อตรง 10"/>
          <p:cNvCxnSpPr>
            <a:stCxn id="4" idx="2"/>
            <a:endCxn id="4" idx="0"/>
          </p:cNvCxnSpPr>
          <p:nvPr/>
        </p:nvCxnSpPr>
        <p:spPr>
          <a:xfrm flipV="1">
            <a:off x="6096000" y="3152322"/>
            <a:ext cx="0" cy="553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>
            <a:stCxn id="6" idx="2"/>
            <a:endCxn id="9" idx="3"/>
          </p:cNvCxnSpPr>
          <p:nvPr/>
        </p:nvCxnSpPr>
        <p:spPr>
          <a:xfrm flipH="1" flipV="1">
            <a:off x="4035083" y="4295775"/>
            <a:ext cx="762000" cy="54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>
            <a:stCxn id="8" idx="0"/>
          </p:cNvCxnSpPr>
          <p:nvPr/>
        </p:nvCxnSpPr>
        <p:spPr>
          <a:xfrm flipV="1">
            <a:off x="6093594" y="4994031"/>
            <a:ext cx="2406" cy="663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>
            <a:stCxn id="7" idx="1"/>
            <a:endCxn id="6" idx="6"/>
          </p:cNvCxnSpPr>
          <p:nvPr/>
        </p:nvCxnSpPr>
        <p:spPr>
          <a:xfrm flipH="1">
            <a:off x="7244862" y="4295775"/>
            <a:ext cx="928467" cy="54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7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63373" y="624109"/>
            <a:ext cx="8426547" cy="5734487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ตอนที่ 2   </a:t>
            </a:r>
            <a:r>
              <a:rPr lang="en-US" dirty="0"/>
              <a:t/>
            </a:r>
            <a:br>
              <a:rPr lang="en-US" dirty="0"/>
            </a:br>
            <a:r>
              <a:rPr lang="th-TH" b="1" dirty="0"/>
              <a:t>คำชี้แจง</a:t>
            </a:r>
            <a:r>
              <a:rPr lang="th-TH" dirty="0"/>
              <a:t>	ให้นักเรียนบอกแนวทางในการปรับตัวทางเพศที่เหมาะสมสำหรับ</a:t>
            </a:r>
            <a:r>
              <a:rPr lang="th-TH" dirty="0" smtClean="0"/>
              <a:t>วัยรุ่น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</a:t>
            </a:r>
            <a:br>
              <a:rPr lang="en-US" dirty="0" smtClean="0"/>
            </a:br>
            <a:r>
              <a:rPr lang="en-US" dirty="0" smtClean="0"/>
              <a:t>…………………………………………………..</a:t>
            </a:r>
            <a:br>
              <a:rPr lang="en-US" dirty="0" smtClean="0"/>
            </a:br>
            <a:r>
              <a:rPr lang="en-US" dirty="0" smtClean="0"/>
              <a:t>…………………………………………………..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2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98600" y="357410"/>
            <a:ext cx="10210800" cy="636089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ใบงานที่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/>
              <a:t>เจต</a:t>
            </a:r>
            <a:r>
              <a:rPr lang="th-TH" b="1" dirty="0"/>
              <a:t>คติทางเพศของ</a:t>
            </a:r>
            <a:r>
              <a:rPr lang="th-TH" b="1" dirty="0" smtClean="0"/>
              <a:t>วัยรุ่น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ให้นักเรียนอ่านสถานการณ์ที่กำหนด แล้วตอบคำถาม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นิด	</a:t>
            </a: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เมื่อวานเราไปเที่ยวกับ</a:t>
            </a:r>
            <a:r>
              <a:rPr lang="th-TH" sz="31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บอม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ลูกชายของลุงที่มาจากอเมริกา </a:t>
            </a:r>
            <a:r>
              <a:rPr lang="th-TH" sz="31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บอม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ถามเราว่าวัยรุ่นไทยมีเจตคติทางเพศอย่างไร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น้อย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แล้วนิดตอบบอ</a:t>
            </a:r>
            <a:r>
              <a:rPr lang="th-TH" sz="31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มไปอ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ย่างไรล่ะ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นิด	 </a:t>
            </a: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เราก็ไม่ได้ตอบ</a:t>
            </a:r>
            <a:r>
              <a:rPr lang="th-TH" sz="31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บอม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เลย เพราะเราไม่แน่ใจว่าเราจะตอบถูกหรือเปล่าเราก็เลยมาถามน้อยนี่แหละ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เจต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คติทางเพศของผู้ชายและผู้หญิงในสังคมไทยมีลักษณะ</a:t>
            </a: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…………………………………………………………………………………………………………………………………..</a:t>
            </a:r>
            <a:b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…………………………………………………………………………………………………………………………………..</a:t>
            </a:r>
            <a: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ปัจจัย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ที่มีอิทธิพลสำคัญต่อเจตคติทางเพศของวัยรุ่น ได้แก่อะไรบ้าง </a:t>
            </a:r>
            <a: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…………………………………………………………………………………………………………………………………..</a:t>
            </a:r>
            <a:b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…………………………………………………………………………………………………………………………………..</a:t>
            </a:r>
            <a:endParaRPr lang="th-TH" sz="3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60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82801" y="258828"/>
            <a:ext cx="7099299" cy="94767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ใบงานที่ 4 ปัญหาและผลกระทบจากการมีเพศสัมพันธ์ในวัยเรียน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ให้นักเรียนอ่านข้อความที่กำหนด แล้วตอบคำถาม 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14400" y="1308100"/>
            <a:ext cx="10947400" cy="16891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แมวและนก กำลัง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นั่งพูดคุยถึงข่าวของเด็กหญิงเอและบี (นามสมมติ) ซึ่งเป็นนักเรียนชั้นมัธยมศึกษาปีที่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อยู่ต่างโรงเรียน แต่สนิทสนมกันมากเนื่องจากบ้านอยู่ใกล้กัน เอเคยมีเพศสัมพันธ์กับแฟน แต่มีการคุมกำเนิดด้วยการใช้ถุงยางอนามัยจึงไม่ตั้งครรภ์ และพยายามยุให้บีลองทำกับแฟนของบีอย่างเธอดูบ้าง ในที่สุดบีก็เชื่อเอ แต่แฟนของบีไม่ยอมใช้ถุงยางอนามัย ทำให้บีตั้งครรภ์ขึ้นมา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พ่อ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แม่ของบีรู้เรื่องเข้าก็เสียใจมาก และยังคิดไม่ตกว่าจะจัดการกับเรื่องนี้อย่างไร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892301" y="3200400"/>
            <a:ext cx="9664698" cy="340349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50"/>
              </a:lnSpc>
              <a:spcBef>
                <a:spcPts val="1700"/>
              </a:spcBef>
              <a:spcAft>
                <a:spcPts val="200"/>
              </a:spcAft>
              <a:tabLst>
                <a:tab pos="222250" algn="l"/>
                <a:tab pos="540385" algn="l"/>
              </a:tabLst>
            </a:pPr>
            <a:r>
              <a:rPr lang="th-TH" sz="2400" b="1" i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คำ</a:t>
            </a:r>
            <a:r>
              <a:rPr lang="th-TH" sz="24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ถาม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จาก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ข่าวของเด็กหญิงเอและเด็กหญิงบี ปัญหาที่เกิดขึ้น คือ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อะไร</a:t>
            </a: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ข่าวของเด็กหญิงเอและเด็กหญิงบี การมีเพศสัมพันธ์ในวัยเรียนส่งผลกระทบอย่างไร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ด้านร่างกาย.....................................................................................................................................................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ด้าน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จิตใจและ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อารมณ์......................................................................................................................................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 smtClean="0"/>
              <a:t>ด้าน</a:t>
            </a:r>
            <a:r>
              <a:rPr lang="th-TH" sz="2400" b="1" dirty="0"/>
              <a:t>ครอบครัวและ</a:t>
            </a:r>
            <a:r>
              <a:rPr lang="th-TH" sz="2400" b="1" dirty="0" smtClean="0"/>
              <a:t>สังคม...................................................................................................................................................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98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8425" y="281210"/>
            <a:ext cx="7757575" cy="73479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ใบงานที่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การเลือกใช้ทักษะชีวิตในการป้องกันตนเองเรื่องเพศ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65300" y="1409700"/>
            <a:ext cx="9842500" cy="453390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	ให้นักเรียนหาข่าวและทำการวิเคราะห์ข่าวตามประเด็นที่กำหนด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ใจความ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สำคัญของ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</a:t>
            </a:r>
          </a:p>
          <a:p>
            <a:pPr marL="0" indent="0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ระบุ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ทักษะที่นำมาใช้ในการเสนอแนะแนวทางในการป้องกันเหตุการณ์ที่เกิดขึ้นใน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</a:t>
            </a:r>
          </a:p>
          <a:p>
            <a:pPr marL="0" indent="0"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ใช้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ทักษะในการป้องกันเหตุการณ์ที่เกิดขึ้นใน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ข่าว</a:t>
            </a:r>
          </a:p>
          <a:p>
            <a:pPr marL="0" indent="0">
              <a:buNone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4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62925" y="1487710"/>
            <a:ext cx="5014375" cy="3376390"/>
          </a:xfrm>
        </p:spPr>
        <p:txBody>
          <a:bodyPr>
            <a:noAutofit/>
          </a:bodyPr>
          <a:lstStyle/>
          <a:p>
            <a:r>
              <a:rPr lang="th-TH" sz="20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สวัสดี</a:t>
            </a:r>
            <a:endParaRPr lang="th-TH" sz="20000" dirty="0"/>
          </a:p>
        </p:txBody>
      </p:sp>
    </p:spTree>
    <p:extLst>
      <p:ext uri="{BB962C8B-B14F-4D97-AF65-F5344CB8AC3E}">
        <p14:creationId xmlns:p14="http://schemas.microsoft.com/office/powerpoint/2010/main" val="19475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58461" y="745587"/>
            <a:ext cx="9917723" cy="57818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นอกจาก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พัฒนาการด้านร่างกาย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จิตใจ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และอารมณ์แล้ว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ในช่วงวัยรุ่นยังมีการพัฒนาการทางเพศซึ่งหมายถึงการเปลี่ยนแปลงของร่างกายและหน้าที่ของอวัยวะเพศ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ทำให้มีลักษณะทางเพศที่แสดงถึงความพร้อมของอวัยวะสืบพันธุ์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(Reproductive Organs)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ที่จะทำงานเต็มที่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เป็นผลมาจากอิทธิพลของฮอร์โมนจากต่อมไร้ท่อทั้ง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4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ต่อม ได้แก่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ต่อมใต้สมอง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ต่อมไทรอยด์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ต่อมหมวกไต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และต่อมเพศ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ทำให้เกิดการเปลี่ยนแปลงของร่างกายซึ่งเรียกว่า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ลักษณะประจำตัวทางเพศขั้นที่สอง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Secondary Sex Characteristic)”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ดังต่อไปนี้</a:t>
            </a:r>
          </a:p>
        </p:txBody>
      </p:sp>
    </p:spTree>
    <p:extLst>
      <p:ext uri="{BB962C8B-B14F-4D97-AF65-F5344CB8AC3E}">
        <p14:creationId xmlns:p14="http://schemas.microsoft.com/office/powerpoint/2010/main" val="1044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4904" y="196948"/>
            <a:ext cx="9172135" cy="6520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วัยรุ่น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1.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รูปร่างเปลี่ยนไป กล้ามเนื้อเพิ่มขึ้น พละกำลังมากขึ้น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2.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มีขนขึ้นตามร่างกาย แขนขา รักแร้ รอบอวัยวะเพศ และโคนขาด้านใน ตลอดจนมีหนวดเคราขึ้นตามใบหน้า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และรอบริมฝีปาก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3.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เสียงเปลี่ยนจากเดิม เป็นเสียงห้าว แปร่งขึ้น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4.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ขนาดลูกอัณฑะโตขึ้นเมื่ออายุ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10-12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ตามด้วยการเจริญเติบโตของ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องคชาต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5. 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องคชาต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มีการตอบสนองต่อสิ่งเร้า มีการแข็งตัว เมื่อมีความคิดเกี่ยวกับเรื่องเพศหรือจากการสัมผัส ทั้งนี้เป็นผลจากการขยายตัวของเส้นเลือด มีเลือดมาคั่งอยู่จึงมีการขยายขนาดและแข็งตัวขึ้น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6.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การแข็งตัวของ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องคชาต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และการหลั่งน้ำกามในเวลากลางคืนที่เรียกว่า "ฝันเปียก" เป็นลักษณะที่แสดงว่าร่างกายและอวัยวะสืบพันธุ์เริ่มเข้าสู่ความเป็นผู้ใหญ่ เป็นการผ่อนคลายความกดดันทางเพศและไม่เกิดอันตรายต่อสุขภาพ</a:t>
            </a:r>
          </a:p>
        </p:txBody>
      </p:sp>
      <p:pic>
        <p:nvPicPr>
          <p:cNvPr id="4" name="รูปภาพ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520" y="1223889"/>
            <a:ext cx="1711545" cy="42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99138" y="726830"/>
            <a:ext cx="8496887" cy="5758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th-TH" sz="48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วัยรุ่น</a:t>
            </a:r>
            <a:r>
              <a:rPr lang="th-TH" sz="48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</a:t>
            </a:r>
            <a:r>
              <a:rPr lang="en-US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เสียงทุ้ม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  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ทรวงอกขยาย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  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สะโพกผายออก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  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มีประจำเดือนครั้งแรกอายุประมาณ 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– 13  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  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ปกติในรอบ 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จะมีไข่สุก 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6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ประจำเดือนแต่ละครั้งไม่เท่ากันอาจช้าหรือเร็วขึ้นเดือนละ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4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en-US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5 </a:t>
            </a:r>
            <a:r>
              <a:rPr lang="th-TH" sz="4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</a:p>
        </p:txBody>
      </p:sp>
      <p:pic>
        <p:nvPicPr>
          <p:cNvPr id="4" name="รูปภาพ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8" y="951913"/>
            <a:ext cx="2222842" cy="46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67945" y="314621"/>
            <a:ext cx="5161988" cy="9092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การปรับตัวทางเพศของวัยรุ่น</a:t>
            </a:r>
            <a:r>
              <a:rPr lang="en-US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96086" y="1491176"/>
            <a:ext cx="9478864" cy="47717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รู้จักยอมรับและเข้าใจต่อการเปลี่ยนแปลงทางด้านร่างกายและ </a:t>
            </a:r>
            <a:endPara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เพศของตนเองว่าเป็นเรื่องธรรมชาติ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รู้จักปฏิบัติต่อตนเองอย่างเหมาะสม เช่น รู้จักระมัดระวังเรื่องของการแต่งกาย กิริยามารยาทที่เหมาะสมตามกาลเทศะ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รู้จักการปรับตัวเข้ากับเพื่อนทั้งเพศเดียวกันและเพื่อนต่างเพศ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ปรึกษาพ่อ แม่ ผู้ปกครอง หรือครูอาจารย์ เพื่อขอคำแนะนำเมื่อมีปัญหาเกี่ยวกับเรื่องการเปลี่ยนแปลงทางด้านร่างกาย หรือทางเพศของตนเอง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75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721089" y="117673"/>
            <a:ext cx="3992464" cy="810795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  </a:t>
            </a:r>
            <a:r>
              <a:rPr lang="th-TH" sz="48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วัยรุ่นกับเจตคติทางเพศ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4800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4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94225" y="1026942"/>
            <a:ext cx="10846191" cy="5641144"/>
          </a:xfrm>
          <a:ln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เจตคติทางเพศ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 ความรู้สึก และความพร้อมที่จะกระทำต่อสิ่งที่เกี่ยวข้องกับเรื่องเพศ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ตัวอย่างเจตคติทางเพศของสังคมไทย อาทิ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32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ชายไทยควรบวชเรียนก่อนแต่งงานมีครอบครัว</a:t>
            </a:r>
            <a: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ชายไทยควรมีความรับผิดชอบต่อครอบครัว</a:t>
            </a:r>
            <a: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สุภาพบุรุษต้องให้เกียรติสุภาพสตรี</a:t>
            </a:r>
            <a: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ชายหญิงควรแต่งงานกันอย่างถูกต้องตามประเพณี</a:t>
            </a:r>
            <a:endParaRPr lang="en-US" sz="32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หญิงไทยต้องรักนวลสงวนตัว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หญิงไทยต้องรู้จักงานบ้านงานเรือน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หญิงไทยควรแต่งกายให้มิดชิด เรียบร้อย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•</a:t>
            </a:r>
            <a:r>
              <a:rPr lang="th-TH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หญิงไทยไม่ควรสูบบุหรี่และดื่มเครื่องดื่มที่มีแอลกอฮอล์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67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05798" y="384959"/>
            <a:ext cx="6297857" cy="670118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ปัจจัยที่มีอิทธิพลต่อเจตคติทางเพศของวัยรุ่น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19644" y="1392702"/>
            <a:ext cx="9155307" cy="5064369"/>
          </a:xfrm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en-US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 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ครอบครัว</a:t>
            </a:r>
            <a:r>
              <a:rPr lang="en-US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เป็นสถาบันแรกที่ให้การอบรมเลี้ยงดู</a:t>
            </a:r>
            <a:r>
              <a:rPr lang="en-US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รวมถึงการสอนและปลูกฝังความรู้ซึ่งเป็นวิธีการที่ช่วยในการเปลี่ยนแปลงเจตคติทางเพศได้</a:t>
            </a:r>
            <a:r>
              <a:rPr lang="en-US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โดยเฉพาะพ่อแม่ย่อมพร้อมที่</a:t>
            </a:r>
            <a:r>
              <a:rPr lang="th-TH" sz="3200" b="1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จะใหัข้อ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มูลที่ถูกต้องแก่ลูกเสมอ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  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</a:t>
            </a:r>
            <a:r>
              <a:rPr lang="en-US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จะมีอิทธิต่อเจตคติทางเพศของวัยรุ่นอย่างมากจึงควรร่วมกันแนะนำให้ปฏิบัติในสิ่งที่ถูกต้องตามกรอบวัฒนธรรมไทย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ผลรวมของความคิด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ค่านิยม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การรับรู้และปฏิบัติที่เกี่ยวกับเรื่องใดเรื่องหนึ่งซึ่งสังคมหนึ่งๆ ยึดถือสืบปฏิบัติมาเป็นเวลานาน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มีอิทธิพลอย่างมากต่อการปลูกฝังเจตคติทางเพศ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 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โดยเฉพาะในกลุ่มของวัยรุ่นที่อยากรู้อยากลองในสิ่งใหม่ๆตัวอย่างสื่อนี้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ป้ายโฆษณา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โทรทัศน์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ภาพยนตร์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  <a: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2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13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49528" y="314620"/>
            <a:ext cx="6748023" cy="61384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ปัญหาและผลกระทบจากการมีเพศสัมพันธ์ในวัยเรียน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288612" y="1181684"/>
            <a:ext cx="9269853" cy="52894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h-TH" sz="144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สถานการณ์เสี่ยงต่อการมีเพศสัมพันธ์</a:t>
            </a:r>
            <a:endParaRPr lang="en-US" sz="14400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123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en-US" sz="123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123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เจตนาหรือยินยอมได้รับสิ่งกระตุ้นทาง</a:t>
            </a: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</a:t>
            </a:r>
            <a:endParaRPr lang="en-US" sz="14400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2.ไปเที่ยวกับเพื่อนสองต่อสอง (ชายและหญิง)</a:t>
            </a:r>
            <a:endParaRPr lang="en-US" sz="1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3.</a:t>
            </a:r>
            <a:r>
              <a:rPr lang="th-TH" sz="1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การต้องเข้าไปอยู่ด้วยกันตามลำพังในสถานที่ลับตาคน ฝ่ายหญิงต้องพยายามระมัดระวังตัวเอง อย่าได้ไว้ใจผู้ชายถึงแม้จะคบเป็นเพื่อนหรือ</a:t>
            </a: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คู่รัก</a:t>
            </a:r>
            <a:endParaRPr lang="th-TH" sz="1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1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1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การดื่มสุราหรือใช้ยากล่อมประสาท</a:t>
            </a:r>
            <a:endParaRPr lang="en-US" sz="1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1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เหตุการณ์พาไป เป็นความบังเอิญที่ได้มีโอกาสได้อยู่ด้วยกันสองต่อสอง โดยชายและหญิงหากได้สัมผัสทางร่างกายต่อกันอาจส่งผลให้เกิดความต้องการทางเพศ</a:t>
            </a:r>
            <a:endParaRPr lang="en-US" sz="1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59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่อ">
  <a:themeElements>
    <a:clrScheme name="ช่อ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221</TotalTime>
  <Words>499</Words>
  <Application>Microsoft Office PowerPoint</Application>
  <PresentationFormat>แบบจอกว้าง</PresentationFormat>
  <Paragraphs>119</Paragraphs>
  <Slides>28</Slides>
  <Notes>0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38" baseType="lpstr">
      <vt:lpstr>Arial</vt:lpstr>
      <vt:lpstr>Browallia New</vt:lpstr>
      <vt:lpstr>Calibri</vt:lpstr>
      <vt:lpstr>Century Gothic</vt:lpstr>
      <vt:lpstr>Cordia New</vt:lpstr>
      <vt:lpstr>DilleniaUPC</vt:lpstr>
      <vt:lpstr>TH SarabunPSK</vt:lpstr>
      <vt:lpstr>Times New Roman</vt:lpstr>
      <vt:lpstr>Wingdings 3</vt:lpstr>
      <vt:lpstr>ช่อ</vt:lpstr>
      <vt:lpstr>รายวิชา สุขศึกษา หน่วยการเรียนรู้ที่ 2  เรื่อง เพศกับวัยรุ่น  รหัสวิชา พ22101 ชั้นมัธยมศึกษาปีที่ 2 สอนโดย ครูอัญญานี  โคตถา โรงเรียนปทุมพิทยาคม </vt:lpstr>
      <vt:lpstr>                               เพศกับวัยรุ่น  พัฒนาการและการปรับตัวทางเพศของวัยรุ่น       เมื่อเริ่มเข้าสู่วัยรุ่นทั้งเพศชายและเพศหญิงจะมีการเปลี่ยนแปลงด้านร่างกายอย่างรวดเร็วมีน้ำหนักและส่วนสูงเพิ่มขึ้น  สัดส่วนของอวัยวะในร่างกายจะมีการเปลี่ยนแปลงไป เช่น แขนและขามีการเจริญเติบโตอย่างรวดเร็ว  มือและเท้ามีอัตราการเจริญเติบโตเร็วกว่าอวัยวะอื่นๆจึงดูเหมือนว่า มือและเท้าใหญ่ผิดปกติ  ตลอดจนมีการเปลี่ยนแปลงทางด้านจิตใจและอารมณ์ เช่น มีอารมณ์อ่อนไหวง่าย  มีความเข้าใจและความรู้สึกนับถือตนเองมากขึ้น เป็นต้น</vt:lpstr>
      <vt:lpstr>งานนำเสนอ PowerPoint</vt:lpstr>
      <vt:lpstr>งานนำเสนอ PowerPoint</vt:lpstr>
      <vt:lpstr>งานนำเสนอ PowerPoint</vt:lpstr>
      <vt:lpstr>การปรับตัวทางเพศของวัยรุ่น </vt:lpstr>
      <vt:lpstr>  วัยรุ่นกับเจตคติทางเพศ </vt:lpstr>
      <vt:lpstr>ปัจจัยที่มีอิทธิพลต่อเจตคติทางเพศของวัยรุ่น</vt:lpstr>
      <vt:lpstr>ปัญหาและผลกระทบจากการมีเพศสัมพันธ์ในวัยเรียน</vt:lpstr>
      <vt:lpstr>ปัญหาและผลกระทบ </vt:lpstr>
      <vt:lpstr>ปัญหาและผลกระทบ </vt:lpstr>
      <vt:lpstr>ปัญหาและผลกระทบ </vt:lpstr>
      <vt:lpstr>ทักษะชีวิตในการป้องกันตนเองเรื่องเพศ </vt:lpstr>
      <vt:lpstr>ตัวอย่าง การใช้ทักษะปฏิเสธ         สถานการณ์ : พงษ์โทรศัพท์มาหานุชว่าจะมาทำรายงานที่บ้านของนุช ซึ่งวันนั้นนุชอยู่บ้านคนเดียว นุชควรใช้ทักษะปฏิเสธอย่างไร         พงษ์ : “วันนี้เราไปทำรายงานที่บ้านนุชนะ”         นุช : “เราไม่สะดวกพงษ์ พอดีวันนี้ต้องไปทำธุระกับแม่ กว่าจะกลับก็ค่ำๆ เลย”</vt:lpstr>
      <vt:lpstr>ทักษะการต่อรองเพื่อการประนีประนอม     • ตั้งสติให้ดี  ไม่แสดงความตกใจ  ความเครียด  หรือหวาดกลัวจนเกินเหตุ     • รับฟังข้อเสนออย่างตั้งใจ พร้อมทั้งหาคำตอบอย่างละเอียด  รวดเร็ว     • ไม่แสดงการตอบรับหรือปฏิเสธทันทีด้วยการแสดงกิริยาที่ทำให้อีกฝ่ายรู้สึกไม่ดี     • แสดงท่าทางที่เป็นมิตร     • แสดงความรู้สึกของตนเองพร้อมประกอบเหตุผล     • หากิจกรรมอื่นมาทดแทน     • ผัดผ่อนหรือเลี่ยงออกจากสถานการณ์ </vt:lpstr>
      <vt:lpstr>ความหมายของทักษะการตัดสินใจ          หมายถึง ความสามารถของบุคคลต่อกระบวนการคิดอย่างมีเหตุผลในการพิจารณาเลือกแนวทางปฏิบัติต่อสถานการณ์ใดสถานการณ์หนึ่ง เพื่อให้บรรลุเป้าหมายหรือวัตถุประสงค์ที่ต้องการ   ปัจจัยที่มีอิทธิพลต่อการตัดสินใจ                  บุคลิกภาพ - ค่านิยม - เป้าหมาย - ความรู้ </vt:lpstr>
      <vt:lpstr>     กระบวนการตัดสินใจเพื่อหลีกเลี่ยงการมีเพศสัมพันธ์             - การกำหนดปัญหาหรือการระบุปัญหา            - การสืบหาข้อมูลที่เป็นประโยชน์เพื่อการตัดสินใจ            - การกำหนดทางเลือกเพื่อการตัดสินใจ            - การตัดสินใจเลือกและระบุเหตุผลของการเลือก            - การประเมินผลของการตัดสินใจ </vt:lpstr>
      <vt:lpstr>การป้องกันตนเองจากปัญหาการมีเพศสัมพันธ์ในวัยเรียน             - การปิดกั้นโอกาส             - การปิดกั้นตนเอง             - การปิดกั้นอารมณ์             - การใช้ทักษะชีวิตด้านการปฏิเสธ              - การใช้ทักษะชีวิตด้านการต่อรอง              - ความสัมพันธ์ที่ดีในครอบครัว             - การใช้ทักษะชีวิตด้านการตัดสินใจการใช้ถุงยางอนามัย  </vt:lpstr>
      <vt:lpstr>การหลีกเลี่ยงและป้องกันตนเองจากพฤติกรรมที่เสี่ยงต่อการตั้งครรภ์ไม่พึงประสงค์ </vt:lpstr>
      <vt:lpstr>หนังสั้นเพศศึกษา เพศน่ารู้   </vt:lpstr>
      <vt:lpstr>หนังสั้นเพศศึกษา แม่วัยรุ่น</vt:lpstr>
      <vt:lpstr>ใบงานที่ 1</vt:lpstr>
      <vt:lpstr>ใบงานที่ 2 การปรับตัวทางเพศของวัยรุ่น </vt:lpstr>
      <vt:lpstr>ตอนที่ 2    คำชี้แจง ให้นักเรียนบอกแนวทางในการปรับตัวทางเพศที่เหมาะสมสำหรับวัยรุ่น …………………………………………………. …………………………………………………. …………………………………………………. …………………………………………………. …………………………………………………. …………………………………………………. ………………………………………………….. …………………………………………………..  </vt:lpstr>
      <vt:lpstr>ใบงานที่ 3 เจตคติทางเพศของวัยรุ่น คำชี้แจง ให้นักเรียนอ่านสถานการณ์ที่กำหนด แล้วตอบคำถาม  นิด : เมื่อวานเราไปเที่ยวกับบอม ลูกชายของลุงที่มาจากอเมริกา บอมถามเราว่าวัยรุ่นไทยมีเจตคติทางเพศอย่างไร น้อย : แล้วนิดตอบบอมไปอย่างไรล่ะ นิด  : เราก็ไม่ได้ตอบบอมเลย เพราะเราไม่แน่ใจว่าเราจะตอบถูกหรือเปล่าเราก็เลยมาถามน้อยนี่แหละ คำถาม  1. เจตคติทางเพศของผู้ชายและผู้หญิงในสังคมไทยมีลักษณะอย่างไร ………………………………………………………………………………………………………………………………….. ………………………………………………………………………………………………………………………………….. 2. ปัจจัยที่มีอิทธิพลสำคัญต่อเจตคติทางเพศของวัยรุ่น ได้แก่อะไรบ้าง  ………………………………………………………………………………………………………………………………….. …………………………………………………………………………………………………………………………………..</vt:lpstr>
      <vt:lpstr>ใบงานที่ 4 ปัญหาและผลกระทบจากการมีเพศสัมพันธ์ในวัยเรียน คำชี้แจง ให้นักเรียนอ่านข้อความที่กำหนด แล้วตอบคำถาม  </vt:lpstr>
      <vt:lpstr>ใบงานที่ 5 การเลือกใช้ทักษะชีวิตในการป้องกันตนเองเรื่องเพศ </vt:lpstr>
      <vt:lpstr>สวัสดี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รายวิชา สุขศึกษา หน่วยการเรียนรู้ที่ 2  เรื่อง เพศกับวัยรุ่น  รหัสวิชา พ22101 ชั้นมัธยมศึกษาปีที่ 2 สอนโดย ครูอัญญานี  โคตถา โรงเรียนปทุมพิทยาคม </dc:title>
  <dc:creator>Sky123.Org</dc:creator>
  <cp:lastModifiedBy>Sky123.Org</cp:lastModifiedBy>
  <cp:revision>26</cp:revision>
  <dcterms:created xsi:type="dcterms:W3CDTF">2021-05-08T04:53:50Z</dcterms:created>
  <dcterms:modified xsi:type="dcterms:W3CDTF">2021-05-08T13:26:51Z</dcterms:modified>
</cp:coreProperties>
</file>