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58" r:id="rId10"/>
    <p:sldId id="259" r:id="rId11"/>
    <p:sldId id="271" r:id="rId12"/>
    <p:sldId id="272" r:id="rId13"/>
    <p:sldId id="273" r:id="rId14"/>
    <p:sldId id="274" r:id="rId15"/>
    <p:sldId id="260" r:id="rId16"/>
    <p:sldId id="275" r:id="rId17"/>
    <p:sldId id="276" r:id="rId18"/>
    <p:sldId id="277" r:id="rId19"/>
    <p:sldId id="278" r:id="rId20"/>
    <p:sldId id="279" r:id="rId21"/>
    <p:sldId id="261" r:id="rId22"/>
    <p:sldId id="262" r:id="rId23"/>
    <p:sldId id="263" r:id="rId24"/>
    <p:sldId id="264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B81823"/>
    <a:srgbClr val="1E047C"/>
    <a:srgbClr val="CC00FF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05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550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615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073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352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850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156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554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07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372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220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004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679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709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692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798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56054-6A08-4059-B579-932BA68486C6}" type="datetimeFigureOut">
              <a:rPr lang="th-TH" smtClean="0"/>
              <a:t>08/05/64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E21BDCA-2776-4686-A39C-CD69746F5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739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676400" y="152400"/>
            <a:ext cx="9639300" cy="6350000"/>
          </a:xfrm>
          <a:solidFill>
            <a:srgbClr val="99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 สุขศึกษา</a:t>
            </a:r>
          </a:p>
          <a:p>
            <a:pPr algn="ctr"/>
            <a:r>
              <a:rPr lang="th-TH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</a:t>
            </a:r>
            <a:r>
              <a:rPr lang="th-TH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การเรียนรู้ที่ 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</a:p>
          <a:p>
            <a:pPr algn="ctr"/>
            <a:r>
              <a:rPr lang="th-TH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พัฒนาการในวัยรุ่น</a:t>
            </a:r>
            <a:endParaRPr 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4800" b="1" dirty="0" smtClean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</a:t>
            </a:r>
            <a:r>
              <a:rPr lang="th-TH" sz="4800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วิชา พ22101 ชั้นมัธยมศึกษาปีที่ 2</a:t>
            </a:r>
            <a:endParaRPr lang="en-US" sz="4800" b="1" dirty="0">
              <a:solidFill>
                <a:srgbClr val="B8182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8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สอนโดย </a:t>
            </a:r>
            <a:r>
              <a:rPr lang="th-TH" sz="4800" b="1" dirty="0" err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ครูอัญญานี</a:t>
            </a:r>
            <a:r>
              <a:rPr lang="th-TH" sz="48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4800" b="1" dirty="0" err="1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โคต</a:t>
            </a:r>
            <a:r>
              <a:rPr lang="th-TH" sz="4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ถา</a:t>
            </a:r>
            <a:endParaRPr lang="en-US" sz="48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โรงเรียนปทุมพิทยาคม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870" y="4013200"/>
            <a:ext cx="2204830" cy="237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987800" y="230410"/>
            <a:ext cx="4316412" cy="62049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r"/>
            <a:r>
              <a:rPr lang="th-TH" sz="4000" b="1" dirty="0"/>
              <a:t>การเปลี่ยนแปลงทางด้านร่างกาย</a:t>
            </a:r>
            <a:r>
              <a:rPr lang="en-US" sz="4000" dirty="0"/>
              <a:t/>
            </a:r>
            <a:br>
              <a:rPr lang="en-US" sz="4000" dirty="0"/>
            </a:br>
            <a:endParaRPr lang="th-TH" sz="4000" dirty="0"/>
          </a:p>
        </p:txBody>
      </p:sp>
      <p:pic>
        <p:nvPicPr>
          <p:cNvPr id="5" name="ตัวแทนเนื้อหา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1244600"/>
            <a:ext cx="3315904" cy="53721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กล่องข้อความ 5"/>
          <p:cNvSpPr txBox="1"/>
          <p:nvPr/>
        </p:nvSpPr>
        <p:spPr>
          <a:xfrm>
            <a:off x="1638300" y="1244600"/>
            <a:ext cx="7429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</a:rPr>
              <a:t>การเปลี่ยนแปลงทางด้านร่างกายของวัยรุ่นหญิง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•</a:t>
            </a:r>
            <a:r>
              <a:rPr lang="th-TH" sz="4000" b="1" dirty="0">
                <a:solidFill>
                  <a:srgbClr val="0070C0"/>
                </a:solidFill>
              </a:rPr>
              <a:t>ส่วนสูงและน้ำหนักตัวที่เพิ่มขึ้น</a:t>
            </a:r>
            <a:endParaRPr lang="en-US" sz="4000" b="1" dirty="0">
              <a:solidFill>
                <a:srgbClr val="0070C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•</a:t>
            </a:r>
            <a:r>
              <a:rPr lang="th-TH" sz="4000" b="1" dirty="0">
                <a:solidFill>
                  <a:srgbClr val="0070C0"/>
                </a:solidFill>
              </a:rPr>
              <a:t>เอวคอด สะโพกผาย กระดูก เชิงกรานขยายกว้างขึ้น</a:t>
            </a:r>
            <a:endParaRPr lang="en-US" sz="4000" b="1" dirty="0">
              <a:solidFill>
                <a:srgbClr val="0070C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•</a:t>
            </a:r>
            <a:r>
              <a:rPr lang="th-TH" sz="4000" b="1" dirty="0">
                <a:solidFill>
                  <a:srgbClr val="0070C0"/>
                </a:solidFill>
              </a:rPr>
              <a:t>เสียงเล็กแหลม</a:t>
            </a:r>
            <a:endParaRPr lang="en-US" sz="4000" b="1" dirty="0">
              <a:solidFill>
                <a:srgbClr val="0070C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•</a:t>
            </a:r>
            <a:r>
              <a:rPr lang="th-TH" sz="4000" b="1" dirty="0">
                <a:solidFill>
                  <a:srgbClr val="0070C0"/>
                </a:solidFill>
              </a:rPr>
              <a:t>มีความรู้สึกทางเพศ</a:t>
            </a:r>
            <a:endParaRPr lang="en-US" sz="4000" b="1" dirty="0">
              <a:solidFill>
                <a:srgbClr val="0070C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•</a:t>
            </a:r>
            <a:r>
              <a:rPr lang="th-TH" sz="4000" b="1" dirty="0">
                <a:solidFill>
                  <a:srgbClr val="0070C0"/>
                </a:solidFill>
              </a:rPr>
              <a:t>มีขนขึ้นบริเวณอวัยวะเพศ และใต้รักแร้</a:t>
            </a:r>
            <a:endParaRPr lang="en-US" sz="4000" b="1" dirty="0">
              <a:solidFill>
                <a:srgbClr val="0070C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•</a:t>
            </a:r>
            <a:r>
              <a:rPr lang="th-TH" sz="4000" b="1" dirty="0">
                <a:solidFill>
                  <a:srgbClr val="0070C0"/>
                </a:solidFill>
              </a:rPr>
              <a:t>หน้าอกขยาย ใบหน้าและ</a:t>
            </a:r>
            <a:r>
              <a:rPr lang="en-US" sz="4000" b="1" dirty="0">
                <a:solidFill>
                  <a:srgbClr val="0070C0"/>
                </a:solidFill>
              </a:rPr>
              <a:t> </a:t>
            </a:r>
            <a:r>
              <a:rPr lang="th-TH" sz="4000" b="1" dirty="0">
                <a:solidFill>
                  <a:srgbClr val="0070C0"/>
                </a:solidFill>
              </a:rPr>
              <a:t>ผิวพรรณเปล่งปลั่ง</a:t>
            </a:r>
            <a:endParaRPr lang="en-US" sz="4000" b="1" dirty="0">
              <a:solidFill>
                <a:srgbClr val="0070C0"/>
              </a:solidFill>
            </a:endParaRPr>
          </a:p>
          <a:p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18951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80225" y="852710"/>
            <a:ext cx="7732175" cy="53575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/>
              <a:t>             </a:t>
            </a:r>
            <a:r>
              <a:rPr lang="th-TH" sz="4800" b="1" dirty="0" smtClean="0">
                <a:solidFill>
                  <a:srgbClr val="CC00FF"/>
                </a:solidFill>
              </a:rPr>
              <a:t>การ</a:t>
            </a:r>
            <a:r>
              <a:rPr lang="th-TH" sz="4800" b="1" dirty="0">
                <a:solidFill>
                  <a:srgbClr val="CC00FF"/>
                </a:solidFill>
              </a:rPr>
              <a:t>เปลี่ยนแปลงทางอารมณ์ สังคม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th-TH" dirty="0" smtClean="0"/>
              <a:t>    </a:t>
            </a:r>
            <a:r>
              <a:rPr lang="th-TH" sz="4400" b="1" dirty="0" smtClean="0">
                <a:solidFill>
                  <a:srgbClr val="002060"/>
                </a:solidFill>
              </a:rPr>
              <a:t>ผล</a:t>
            </a:r>
            <a:r>
              <a:rPr lang="th-TH" sz="4400" b="1" dirty="0">
                <a:solidFill>
                  <a:srgbClr val="002060"/>
                </a:solidFill>
              </a:rPr>
              <a:t>จากการเปลี่ยนแปลงทางร่างกายจะทำให้เกิดผลกระทบต่ออารมณ์และจิตใจได้อย่างตรงไปตรงมา </a:t>
            </a:r>
            <a:r>
              <a:rPr lang="th-TH" sz="4400" b="1" dirty="0" smtClean="0">
                <a:solidFill>
                  <a:srgbClr val="002060"/>
                </a:solidFill>
              </a:rPr>
              <a:t/>
            </a:r>
            <a:br>
              <a:rPr lang="th-TH" sz="4400" b="1" dirty="0" smtClean="0">
                <a:solidFill>
                  <a:srgbClr val="002060"/>
                </a:solidFill>
              </a:rPr>
            </a:br>
            <a:r>
              <a:rPr lang="th-TH" sz="4400" b="1" dirty="0" smtClean="0">
                <a:solidFill>
                  <a:srgbClr val="002060"/>
                </a:solidFill>
              </a:rPr>
              <a:t>ทั้ง</a:t>
            </a:r>
            <a:r>
              <a:rPr lang="th-TH" sz="4400" b="1" dirty="0">
                <a:solidFill>
                  <a:srgbClr val="002060"/>
                </a:solidFill>
              </a:rPr>
              <a:t>ความวิตกกังวล หงุดหงิด หมกมุ่น ไม่พอใจในรูปร่างที่เปลี่ยนไป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269797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25600" y="863600"/>
            <a:ext cx="9740900" cy="538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4000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ความวิตกกังวลเกี่ยวกับการเปลี่ยนแปลงของร่างกาย </a:t>
            </a:r>
            <a:r>
              <a:rPr lang="en-US" sz="4000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>
                <a:solidFill>
                  <a:srgbClr val="1E04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เด็กผู้ชายที่เข้าสู่วัยรุ่นช้า จะมีความวิตกกังวลสูงเกี่ยวกับความแข็งแรงของร่างกาย ซึ่งอาจจะไม่มั่นใจในความเป็นชาย รู้สึกว่าตัวเองไม่สมบูรณ์มักถูกล้อเลียน กลั่นแกล้งจากเพื่อนๆ ที่รูปร่างใหญ่โตกว่า มีความภาคภูมิใจในตนเองในระดับต่ำและรู้สึกว่าตัวเองมีปมด้อยฝังใจไปได้อีกนาน วัยรุ่นหญิงที่โตเร็วกว่าเพื่อนในวัยเดียวกัน</a:t>
            </a:r>
            <a:r>
              <a:rPr lang="en-US" sz="4000" b="1" dirty="0">
                <a:solidFill>
                  <a:srgbClr val="1E04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(early mature) </a:t>
            </a:r>
            <a:r>
              <a:rPr lang="th-TH" sz="4000" b="1" dirty="0">
                <a:solidFill>
                  <a:srgbClr val="1E04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มักจะรู้สึกอึดอัดและรู้สึกเคอะเขิน ประหม่าอายต่อสายตาและคำพูดของเพศตรงข้าม ในขณะที่สภาพอารมณ์ จิตใจยังเป็นเด็ก</a:t>
            </a:r>
            <a:r>
              <a:rPr lang="en-US" sz="4000" b="1" dirty="0">
                <a:solidFill>
                  <a:srgbClr val="1E047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878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41500" y="787400"/>
            <a:ext cx="9688512" cy="5619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ความวิตกกังวลกับอารมณ์เพศที่สูงขึ้น </a:t>
            </a:r>
            <a:r>
              <a:rPr lang="en-US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การเปลี่ยนแปลงของระดับฮอร์โมนทางเพศ ซึ่งจะส่งผลทำให้วัยรุ่นเกิดอารมณ์เพศขึ้นมาได้บ่อย วัยรุ่นหลายคนที่มีกิจกรรมส่วนตัวที่เบี่ยงเบนความสนใจทำให้สามารถควบคุมอารมณ์ได้อย่างดี โดยเฉพาะในวัยรุ่นที่ชอบเล่นกีฬากลางแจ้งเป็นประจำวัยนี้จะมีความสนใจ อยากรู้อยากเห็นอยู่แล้วเป็นทุน และเมื่อมาผสมกับการที่มีระดับฮอร์โมนทางเพศเพิ่มสูงขึ้น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25689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05001" y="789210"/>
            <a:ext cx="9448800" cy="57385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ความวิตกกังวลกลัวการเป็นผู้ใหญ่ </a:t>
            </a:r>
            <a:r>
              <a:rPr lang="en-US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วัยนี้จะมีความคิด วิตกกังวล กลัวจะไม่เป็นที่ยอมรับจากคนรอบข้าง มักจะกลัวความรับผิดชอบ ซึ่งจะรู้สึกว่าเป็นภาระที่หนักหนา ยุ่งยาก บางครั้งอยากจะเป็นเด็กอยากแสดงอารมณ์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สนุกสนาน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ร่าเริง เบิกบาน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ความวิตกกังวลในความงดงามทางร่างกาย 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วัยรุ่นหญิงหรือชายก็จะมีความรู้สึกต้องการให้คนรอบข้าง ชื่นชมเกี่ยวกับรูปลักษณ์ภายนอกของตน สมเพศ สมวัย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นั่น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เป็นเพราะว่าเด็กจะสำนึกว่าความสวย งามทางกายเป็นแรงจูงใจ ทำให้คนยอมรับ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ให้เพื่อนยอมรับเข้าไปในกลุ่มได้ง่าย เป็นวิถีทางหนึ่งที่จะเข้าสู่สังคมและเป็นที่ดึงดูดใจของเพศตรงข้าม ช่วงนี้จะเห็นว่าวัยรุ่นจะสนอกสนใจ พิถีพิถันในการเลือกเสื้อผ้า การหวีผม เอาใจใส่ต่อการออกกำลังกาย สนใจคุณค่าทางอาหาร เครื่องประดับ สุขภาพอนามัย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93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64425" y="357410"/>
            <a:ext cx="6170075" cy="683990"/>
          </a:xfrm>
          <a:ln>
            <a:solidFill>
              <a:srgbClr val="99FFCC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</a:rPr>
              <a:t> </a:t>
            </a:r>
            <a:r>
              <a:rPr lang="th-TH" sz="4900" b="1" dirty="0" smtClean="0">
                <a:solidFill>
                  <a:srgbClr val="0070C0"/>
                </a:solidFill>
              </a:rPr>
              <a:t>การ</a:t>
            </a:r>
            <a:r>
              <a:rPr lang="th-TH" sz="4900" b="1" dirty="0">
                <a:solidFill>
                  <a:srgbClr val="0070C0"/>
                </a:solidFill>
              </a:rPr>
              <a:t>เปลี่ยนแปลงทางด้านจิตใจและอารมณ์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2717800" y="1879600"/>
            <a:ext cx="7632700" cy="41275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รักและความห่วงใย 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ความรู้สึกอยากที่จะถูกรัก และยังอยากได้รับความเอาใจใส่ห่วงใยจาก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</a:t>
            </a:r>
          </a:p>
          <a:p>
            <a:pPr marL="0" indent="0">
              <a:buNone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ำคัญต่อเด็กแต่มักจะมีข้อแม้ว่าจะต้องไม่ใช่การแสดงออกของพ่อแม่ที่ทำกับเขาราวกับเด็กเล็กๆ ไม่ต้องการความเจ้ากี้เจ้าการ ไม่ต้องการให้แสดงความห่วงใยอยู่ตลอดเวลา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379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64425" y="357410"/>
            <a:ext cx="6170075" cy="683990"/>
          </a:xfrm>
          <a:ln>
            <a:solidFill>
              <a:srgbClr val="99FFCC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</a:rPr>
              <a:t> </a:t>
            </a:r>
            <a:r>
              <a:rPr lang="th-TH" sz="4900" b="1" dirty="0" smtClean="0">
                <a:solidFill>
                  <a:srgbClr val="0070C0"/>
                </a:solidFill>
              </a:rPr>
              <a:t>การ</a:t>
            </a:r>
            <a:r>
              <a:rPr lang="th-TH" sz="4900" b="1" dirty="0">
                <a:solidFill>
                  <a:srgbClr val="0070C0"/>
                </a:solidFill>
              </a:rPr>
              <a:t>เปลี่ยนแปลงทางด้านจิตใจและอารมณ์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1612900" y="1549400"/>
            <a:ext cx="9980612" cy="476250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เป็นอิสระอยากทำอะไรได้ด้วยตัวของตัวเอง 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อยากทำในสิ่งที่ตัวเองคิดแล้วว่าดี อยากมีส่วนในการตัดสินใจ อยากที่จะทำตัวห่างจากพ่อแม่ ห่างจากคำสั่งการเจริญเติบโตในการทำงานของสมอง ทำให้เด็กวัยนี้เริ่มมีความคิดอ่านเป็นของตนเอง เริ่มมีความคิดแบบนามธรรม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(abstract thinking)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การแยกจากพ่อแม่ในเกือบทุกรูปแบบ บางครั้งอาจทำให้วัยรุ่นเกิดความรู้สึกสับสน สองจิตสองใจ และอาจมีความรู้สึก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"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สูญเสีย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"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ในความรัก ความเอาใจใส่จากพ่อแม่ แต่ถ้าพวกเขายอมรับการดูแลหรือยอมทำตามคำสั่งของพ่อแม่ ก็จะไปขัดกับความต้องการที่จะเป็นเด็กโต เป็นอิสระของตนเองที่ต้องการพึ่งพาตนเอง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50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64425" y="357410"/>
            <a:ext cx="6170075" cy="683990"/>
          </a:xfrm>
          <a:ln>
            <a:solidFill>
              <a:srgbClr val="99FFCC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</a:rPr>
              <a:t> </a:t>
            </a:r>
            <a:r>
              <a:rPr lang="th-TH" sz="4900" b="1" dirty="0" smtClean="0">
                <a:solidFill>
                  <a:srgbClr val="0070C0"/>
                </a:solidFill>
              </a:rPr>
              <a:t>การ</a:t>
            </a:r>
            <a:r>
              <a:rPr lang="th-TH" sz="4900" b="1" dirty="0">
                <a:solidFill>
                  <a:srgbClr val="0070C0"/>
                </a:solidFill>
              </a:rPr>
              <a:t>เปลี่ยนแปลงทางด้านจิตใจและอารมณ์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1943100" y="1549400"/>
            <a:ext cx="9169400" cy="435610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ต้องการเป็นตัวของตัวเอง ความต้องการที่ยอมรับ</a:t>
            </a:r>
            <a:r>
              <a:rPr lang="en-US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ในสิ่งที่มาจากตัวเอง ทำให้มีมั่นใจในตัวเอง พ่อแม่ต้องส่งเสริมให้เด็กได้ช่วยเหลือตัวเองให้มากที่สุดเท่าที่จะทำได้ตามวัย เพราะในการฝึกเด็ก นอกจากจะทำให้เด็กได้ใช้มือได้อย่างคล่องแคล่วแล้ว ยังช่วยทำให้ได้คิด ตัดสินใจในการกระทำสิ่งต่างๆ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104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64425" y="357410"/>
            <a:ext cx="6170075" cy="683990"/>
          </a:xfrm>
          <a:ln>
            <a:solidFill>
              <a:srgbClr val="99FFCC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</a:rPr>
              <a:t> </a:t>
            </a:r>
            <a:r>
              <a:rPr lang="th-TH" sz="4900" b="1" dirty="0" smtClean="0">
                <a:solidFill>
                  <a:srgbClr val="0070C0"/>
                </a:solidFill>
              </a:rPr>
              <a:t>การ</a:t>
            </a:r>
            <a:r>
              <a:rPr lang="th-TH" sz="4900" b="1" dirty="0">
                <a:solidFill>
                  <a:srgbClr val="0070C0"/>
                </a:solidFill>
              </a:rPr>
              <a:t>เปลี่ยนแปลงทางด้านจิตใจและอารมณ์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2019300" y="1587500"/>
            <a:ext cx="9029700" cy="44831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อยากรู้ อยากเห็น อยากลอง การลองผิดลองถูก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สังเกตดูจากปฏิกิริยาของคนรอบข้าง เพื่อตัดสินว่าสิ่งที่ทำนั้น ดีเลวเป็นอย่างไรวัยที่โตขึ้น เมื่อความสามารถเพิ่มขึ้น ร่างกายเจริญเติบโตขึ้นมา สิ่งรอบตัวต่างๆ ที่น่าสนใจ และท้าทายความสามารถก็จะเริ่มเข้ามาเพื่อทดลองการสนับสนุนส่งเสริมเด็กให้คงสภาพอยากรู้ อยากเห็น อยากลองและได้มีโอกาสทดลองสิ่งแปลกๆใหม่ๆ ในขอบเขตที่เหมาะสม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09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64425" y="357410"/>
            <a:ext cx="6170075" cy="683990"/>
          </a:xfrm>
          <a:ln>
            <a:solidFill>
              <a:srgbClr val="99FFCC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</a:rPr>
              <a:t> </a:t>
            </a:r>
            <a:r>
              <a:rPr lang="th-TH" sz="4900" b="1" dirty="0" smtClean="0">
                <a:solidFill>
                  <a:srgbClr val="0070C0"/>
                </a:solidFill>
              </a:rPr>
              <a:t>การ</a:t>
            </a:r>
            <a:r>
              <a:rPr lang="th-TH" sz="4900" b="1" dirty="0">
                <a:solidFill>
                  <a:srgbClr val="0070C0"/>
                </a:solidFill>
              </a:rPr>
              <a:t>เปลี่ยนแปลงทางด้านจิตใจและอารมณ์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2489200" y="1663700"/>
            <a:ext cx="8786812" cy="4305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ความถูกต้อง ยุติธรรม</a:t>
            </a:r>
            <a:r>
              <a:rPr lang="en-US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โดยเฉพาะเมื่อเข้าสู่วัยรุ่นตอนกลาง มักจะถือว่าความยุติธรรมเป็นลักษณะหนึ่งของความเป็นผู้ใหญ่ วัยรุ่นจึงให้ความสำคัญอย่างจริงจังกับความถูกต้อง ยุติธรรมตามทัศนะของตนเป็นอย่างยิ่ง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อยากจะทำอะไรหลายๆ อย่าง เพื่อเรียกร้องความยุติธรรมทั้งในแง่บุคคลและสังคมส่วนรวม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90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40112" y="293910"/>
            <a:ext cx="4891087" cy="683990"/>
          </a:xfrm>
          <a:solidFill>
            <a:srgbClr val="99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/>
              <a:t> การ</a:t>
            </a:r>
            <a:r>
              <a:rPr lang="th-TH" sz="4000" b="1" dirty="0"/>
              <a:t>เจริญเติบโตและพัฒนาการของวัยรุ่น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574800" y="977900"/>
            <a:ext cx="1028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 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Adolescent </a:t>
            </a:r>
            <a:endParaRPr lang="th-TH" sz="3200" b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วัยแรกรุ่น</a:t>
            </a:r>
            <a:r>
              <a:rPr lang="en-US" sz="3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(10-13</a:t>
            </a:r>
            <a:r>
              <a:rPr lang="th-TH" sz="3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en-US" sz="3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เป็นช่วงที่มีการเปลี่ยนแปลงทางร่างกายทุกระบบ โดยจะมีความคิดหมกมุ่นกังวลเกี่ยวกับการเปลี่ยนแปลงทางร่างกาย ซึ่งจะส่งผลกระทบไปยังจิตใจ อารมณ์หงุดหงิดและแปรปรวนง่าย</a:t>
            </a:r>
            <a:endParaRPr lang="en-US" sz="3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วัยรุ่นตอนกลาง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(14-16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)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เป็นช่วงที่วัยรุ่นจะยอมรับสภาพร่างกายที่มีการเปลี่ยนแปลงเป็นหนุ่มเป็นสาวได้แล้ว มีความคิดที่ลึกซึ้ง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(abstract)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จึงหันมาใฝ่หาอุดมการณ์และหาเอกลักษณ์ของตนเอง เพื่อความเป็นตัวของตัวเอง และพยายามเอาชนะความรู้สึกแบบเด็กๆ ที่ผูกพันและอยากจะพึ่งพาพ่อแม่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30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วัยรุ่นตอนปลาย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(17-19 </a:t>
            </a:r>
            <a:r>
              <a:rPr lang="th-TH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เป็นเวลาของการฝึกฝนอาชีพ ตัดสินใจที่จะเลือกอาชีพที่เหมาะสม และเป็นช่วงเวลาที่จะมีความผูกพันแน่น</a:t>
            </a:r>
            <a:r>
              <a:rPr lang="th-TH" sz="3000" b="1" dirty="0" err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แฟ้น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(intimacy) </a:t>
            </a:r>
            <a:r>
              <a:rPr lang="th-TH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กับเพื่อนต่างเพศ สภาพทางร่างกายเปลี่ยนแปลงเติบโตโดยสมบูรณ์เต็มที่ และบรรลุนิติภาวะในเชิงกฎหมาย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/>
          </a:p>
          <a:p>
            <a:endParaRPr lang="th-TH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64425" y="357410"/>
            <a:ext cx="6170075" cy="683990"/>
          </a:xfrm>
          <a:ln>
            <a:solidFill>
              <a:srgbClr val="99FFCC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</a:rPr>
              <a:t> </a:t>
            </a:r>
            <a:r>
              <a:rPr lang="th-TH" sz="4900" b="1" dirty="0" smtClean="0">
                <a:solidFill>
                  <a:srgbClr val="0070C0"/>
                </a:solidFill>
              </a:rPr>
              <a:t>การ</a:t>
            </a:r>
            <a:r>
              <a:rPr lang="th-TH" sz="4900" b="1" dirty="0">
                <a:solidFill>
                  <a:srgbClr val="0070C0"/>
                </a:solidFill>
              </a:rPr>
              <a:t>เปลี่ยนแปลงทางด้านจิตใจและอารมณ์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1918762" y="1638300"/>
            <a:ext cx="9015938" cy="454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ความตื่นเต้น ท้าทาย ความต้องการหาประสบการณ์แปลกๆ ใหม่ๆ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เกลียดความจำเจซ้ำซาก วัยรุ่นกลุ่มนี้จะสร้างความตื่นเต้นท้าทายกับการที่กระทำผิดต่อกฎเกณฑ์ต่างๆของทางบ้านและกฎของสังคมนั่นเป็นเพราะว่าเป็นความตื่นเต้นและวามรู้สึกว่าถูกท้าทาย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ต้องการการยอมรับว่าเป็นส่วนหนึ่งของบ้าน ของกลุ่มเพื่อน 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พื้นฐานการเลี้ยงดูที่ยอมรับและมีความรักความผูกพันระหว่างพ่อแม่เด็ก จะมีผลทำให้เด็กเกิดความรู้สึก ดังที่กล่าวมานี้อย่างง่ายดาย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0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64525" y="293910"/>
            <a:ext cx="4404775" cy="747490"/>
          </a:xfr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accent6">
                    <a:lumMod val="75000"/>
                  </a:schemeClr>
                </a:solidFill>
              </a:rPr>
              <a:t>การเปลี่ยนแปลงทางด้านสังคม</a:t>
            </a:r>
            <a:r>
              <a:rPr lang="en-US" sz="4400" b="1" dirty="0"/>
              <a:t/>
            </a:r>
            <a:br>
              <a:rPr lang="en-US" sz="4400" b="1" dirty="0"/>
            </a:br>
            <a:endParaRPr lang="th-TH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03500" y="1333500"/>
            <a:ext cx="83439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600" b="1" dirty="0" smtClean="0">
                <a:solidFill>
                  <a:srgbClr val="002060"/>
                </a:solidFill>
              </a:rPr>
              <a:t>•</a:t>
            </a:r>
            <a:r>
              <a:rPr lang="th-TH" sz="3600" b="1" dirty="0">
                <a:solidFill>
                  <a:srgbClr val="002060"/>
                </a:solidFill>
              </a:rPr>
              <a:t>ต้องการเป็นที่ยอมรับของเพื่อน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	•</a:t>
            </a:r>
            <a:r>
              <a:rPr lang="th-TH" sz="3600" b="1" dirty="0">
                <a:solidFill>
                  <a:srgbClr val="002060"/>
                </a:solidFill>
              </a:rPr>
              <a:t>เชื่อถือและรับฟังเพื่อนมากกว่าพ่อแม่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	•</a:t>
            </a:r>
            <a:r>
              <a:rPr lang="th-TH" sz="3600" b="1" dirty="0">
                <a:solidFill>
                  <a:srgbClr val="002060"/>
                </a:solidFill>
              </a:rPr>
              <a:t>มีพฤติกรรมการเลียนแบบคนดัง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	•</a:t>
            </a:r>
            <a:r>
              <a:rPr lang="th-TH" sz="3600" b="1" dirty="0">
                <a:solidFill>
                  <a:srgbClr val="002060"/>
                </a:solidFill>
              </a:rPr>
              <a:t>พยายามปลีกตัวออกห่างจากพ่อแม่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	•</a:t>
            </a:r>
            <a:r>
              <a:rPr lang="th-TH" sz="3600" b="1" dirty="0">
                <a:solidFill>
                  <a:srgbClr val="002060"/>
                </a:solidFill>
              </a:rPr>
              <a:t>เริ่มมีความรักกับเพื่อนต่างเพศ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	•</a:t>
            </a:r>
            <a:r>
              <a:rPr lang="th-TH" sz="3600" b="1" dirty="0">
                <a:solidFill>
                  <a:srgbClr val="002060"/>
                </a:solidFill>
              </a:rPr>
              <a:t>ชอบเปรียบเทียบระหว่างตนเองและเพื่อน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	•</a:t>
            </a:r>
            <a:r>
              <a:rPr lang="th-TH" sz="3600" b="1" dirty="0">
                <a:solidFill>
                  <a:srgbClr val="002060"/>
                </a:solidFill>
              </a:rPr>
              <a:t>ชอบเที่ยวเตร่ จัดกิจกรรม และหาความรู้เป็นหมู่คณะ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	•</a:t>
            </a:r>
            <a:r>
              <a:rPr lang="th-TH" sz="3600" b="1" dirty="0">
                <a:solidFill>
                  <a:srgbClr val="002060"/>
                </a:solidFill>
              </a:rPr>
              <a:t>พยายามปรับตัวให้เข้ากับกระแสสังคมและสมัยนิยม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740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07325" y="243110"/>
            <a:ext cx="5420775" cy="722090"/>
          </a:xfrm>
          <a:solidFill>
            <a:srgbClr val="CCEC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CC00FF"/>
                </a:solidFill>
              </a:rPr>
              <a:t>การเปลี่ยนแปลงทางด้านสติปัญญา</a:t>
            </a:r>
            <a:r>
              <a:rPr lang="en-US" sz="4800" b="1" dirty="0">
                <a:solidFill>
                  <a:srgbClr val="CC00FF"/>
                </a:solidFill>
              </a:rPr>
              <a:t/>
            </a:r>
            <a:br>
              <a:rPr lang="en-US" sz="4800" b="1" dirty="0">
                <a:solidFill>
                  <a:srgbClr val="CC00FF"/>
                </a:solidFill>
              </a:rPr>
            </a:br>
            <a:endParaRPr lang="th-TH" sz="4800" b="1" dirty="0">
              <a:solidFill>
                <a:srgbClr val="CC00FF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40012" y="1181100"/>
            <a:ext cx="8027988" cy="5575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600" b="1" dirty="0" smtClean="0">
                <a:solidFill>
                  <a:srgbClr val="B81823"/>
                </a:solidFill>
              </a:rPr>
              <a:t>•</a:t>
            </a:r>
            <a:r>
              <a:rPr lang="th-TH" sz="3600" b="1" dirty="0">
                <a:solidFill>
                  <a:srgbClr val="B81823"/>
                </a:solidFill>
              </a:rPr>
              <a:t>ต้องการเป็นที่ยอมรับของเพื่อน</a:t>
            </a:r>
            <a:endParaRPr lang="en-US" sz="3600" b="1" dirty="0">
              <a:solidFill>
                <a:srgbClr val="B81823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B81823"/>
                </a:solidFill>
              </a:rPr>
              <a:t>	•</a:t>
            </a:r>
            <a:r>
              <a:rPr lang="th-TH" sz="3600" b="1" dirty="0">
                <a:solidFill>
                  <a:srgbClr val="B81823"/>
                </a:solidFill>
              </a:rPr>
              <a:t>เชื่อถือและรับฟังเพื่อนมากกว่าพ่อแม่</a:t>
            </a:r>
            <a:endParaRPr lang="en-US" sz="3600" b="1" dirty="0">
              <a:solidFill>
                <a:srgbClr val="B81823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B81823"/>
                </a:solidFill>
              </a:rPr>
              <a:t>	•</a:t>
            </a:r>
            <a:r>
              <a:rPr lang="th-TH" sz="3600" b="1" dirty="0">
                <a:solidFill>
                  <a:srgbClr val="B81823"/>
                </a:solidFill>
              </a:rPr>
              <a:t>มีพฤติกรรมการเลียนแบบคนดัง</a:t>
            </a:r>
            <a:endParaRPr lang="en-US" sz="3600" b="1" dirty="0">
              <a:solidFill>
                <a:srgbClr val="B81823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B81823"/>
                </a:solidFill>
              </a:rPr>
              <a:t>	•</a:t>
            </a:r>
            <a:r>
              <a:rPr lang="th-TH" sz="3600" b="1" dirty="0">
                <a:solidFill>
                  <a:srgbClr val="B81823"/>
                </a:solidFill>
              </a:rPr>
              <a:t>พยายามปลีกตัวออกห่างจากพ่อแม่</a:t>
            </a:r>
            <a:endParaRPr lang="en-US" sz="3600" b="1" dirty="0">
              <a:solidFill>
                <a:srgbClr val="B81823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B81823"/>
                </a:solidFill>
              </a:rPr>
              <a:t>	•</a:t>
            </a:r>
            <a:r>
              <a:rPr lang="th-TH" sz="3600" b="1" dirty="0">
                <a:solidFill>
                  <a:srgbClr val="B81823"/>
                </a:solidFill>
              </a:rPr>
              <a:t>เริ่มมีความรักกับเพื่อนต่างเพศ</a:t>
            </a:r>
            <a:endParaRPr lang="en-US" sz="3600" b="1" dirty="0">
              <a:solidFill>
                <a:srgbClr val="B81823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B81823"/>
                </a:solidFill>
              </a:rPr>
              <a:t>	•</a:t>
            </a:r>
            <a:r>
              <a:rPr lang="th-TH" sz="3600" b="1" dirty="0">
                <a:solidFill>
                  <a:srgbClr val="B81823"/>
                </a:solidFill>
              </a:rPr>
              <a:t>ชอบเปรียบเทียบระหว่างตนเองและเพื่อน</a:t>
            </a:r>
            <a:endParaRPr lang="en-US" sz="3600" b="1" dirty="0">
              <a:solidFill>
                <a:srgbClr val="B81823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B81823"/>
                </a:solidFill>
              </a:rPr>
              <a:t>	•</a:t>
            </a:r>
            <a:r>
              <a:rPr lang="th-TH" sz="3600" b="1" dirty="0">
                <a:solidFill>
                  <a:srgbClr val="B81823"/>
                </a:solidFill>
              </a:rPr>
              <a:t>ชอบเที่ยวเตร่ จัดกิจกรรม และหาความรู้เป็นหมู่คณะ</a:t>
            </a:r>
            <a:endParaRPr lang="en-US" sz="3600" b="1" dirty="0">
              <a:solidFill>
                <a:srgbClr val="B81823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B81823"/>
                </a:solidFill>
              </a:rPr>
              <a:t>	•</a:t>
            </a:r>
            <a:r>
              <a:rPr lang="th-TH" sz="3600" b="1" dirty="0">
                <a:solidFill>
                  <a:srgbClr val="B81823"/>
                </a:solidFill>
              </a:rPr>
              <a:t>พยายามปรับตัวให้เข้ากับกระแสสังคมและสมัยนิยม</a:t>
            </a:r>
            <a:endParaRPr lang="en-US" sz="3600" b="1" dirty="0">
              <a:solidFill>
                <a:srgbClr val="B81823"/>
              </a:solidFill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63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0" t="14503" r="29891" b="22601"/>
          <a:stretch/>
        </p:blipFill>
        <p:spPr bwMode="auto">
          <a:xfrm>
            <a:off x="2197100" y="139700"/>
            <a:ext cx="8420100" cy="6616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5638800" y="2413000"/>
            <a:ext cx="110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6743700" y="2120900"/>
            <a:ext cx="0" cy="59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6743700" y="2120900"/>
            <a:ext cx="850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6743700" y="2717800"/>
            <a:ext cx="850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6769100" y="3670300"/>
            <a:ext cx="0" cy="88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6743700" y="3670300"/>
            <a:ext cx="850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5638800" y="4114800"/>
            <a:ext cx="195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6769100" y="4559300"/>
            <a:ext cx="825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5638800" y="5892800"/>
            <a:ext cx="195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6794500" y="5435600"/>
            <a:ext cx="0" cy="901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>
            <a:off x="6794500" y="5435600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/>
        </p:nvCxnSpPr>
        <p:spPr>
          <a:xfrm>
            <a:off x="6794500" y="6337300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3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30128" y="177070"/>
            <a:ext cx="2873155" cy="63573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70C0"/>
                </a:solidFill>
              </a:rPr>
              <a:t>วีดีทัศน์พัฒนาการทางเพศ</a:t>
            </a:r>
            <a:endParaRPr lang="th-TH" dirty="0"/>
          </a:p>
        </p:txBody>
      </p:sp>
      <p:pic>
        <p:nvPicPr>
          <p:cNvPr id="4" name="พัฒนาการทางเพศ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0300" y="641363"/>
            <a:ext cx="7666039" cy="5749081"/>
          </a:xfrm>
        </p:spPr>
      </p:pic>
    </p:spTree>
    <p:extLst>
      <p:ext uri="{BB962C8B-B14F-4D97-AF65-F5344CB8AC3E}">
        <p14:creationId xmlns:p14="http://schemas.microsoft.com/office/powerpoint/2010/main" val="24484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13537" y="382810"/>
            <a:ext cx="4633375" cy="722090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ใบงานที่ 1 การเปลี่ยนแปลงในวัยรุ่น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51794" y="889000"/>
            <a:ext cx="9701212" cy="3689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ตอนที่ 1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นักเรียนเปรียบเทียบลักษณะการเปลี่ยนแปลงทางด้านร่างกายของวัยรุ่นชายและวัยรุ่นหญิง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88769"/>
              </p:ext>
            </p:extLst>
          </p:nvPr>
        </p:nvGraphicFramePr>
        <p:xfrm>
          <a:off x="2197100" y="2281766"/>
          <a:ext cx="8128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เพศชาย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เพศหญิง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...................................................................................................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..................................................................................................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...................................................................................................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...................................................................................................</a:t>
                      </a:r>
                    </a:p>
                    <a:p>
                      <a:r>
                        <a:rPr lang="th-TH" dirty="0" smtClean="0"/>
                        <a:t>..................................................................................................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1016000" y="4578300"/>
            <a:ext cx="10972800" cy="19749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ตอนที่ 2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คำชี้แจง</a:t>
            </a:r>
            <a:r>
              <a:rPr lang="en-US" dirty="0"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dirty="0"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ให้นักเรียนบอกผลกระทบทางด้านอารมณ์และจิตใจของวัยรุ่นที่เกิดจากการเปลี่ยนแปลง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ทางด้าน</a:t>
            </a:r>
            <a:r>
              <a:rPr lang="th-TH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ร่างกาย..............................................................................................................................</a:t>
            </a:r>
            <a:r>
              <a:rPr lang="th-TH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03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ใบงานที่ 2 ปัจจัยที่มีผลต่อการเจริญเติบโตและพัฒนาการของวัยรุ่น</a:t>
            </a:r>
            <a:r>
              <a:rPr lang="en-US" dirty="0"/>
              <a:t/>
            </a:r>
            <a:br>
              <a:rPr lang="en-US" dirty="0"/>
            </a:br>
            <a:r>
              <a:rPr lang="th-TH" b="1" dirty="0"/>
              <a:t>คำชี้แจง</a:t>
            </a:r>
            <a:r>
              <a:rPr lang="th-TH" dirty="0"/>
              <a:t>	 ให้นักเรียนเขียนแผนผังความคิด แสดงปัจจัยที่มีผลต่อการเจริญเติบโตและพัฒนาการของวัยรุ่น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4" name="วงรี 3"/>
          <p:cNvSpPr/>
          <p:nvPr/>
        </p:nvSpPr>
        <p:spPr>
          <a:xfrm>
            <a:off x="3975100" y="3146111"/>
            <a:ext cx="5168900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ปัจจัยที่มีผล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เจริญเติบโตและพัฒนาการของวัยรุ่น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8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56012" y="1790700"/>
            <a:ext cx="4535488" cy="2476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9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สวัสดี</a:t>
            </a:r>
            <a:endParaRPr lang="th-TH" sz="20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78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1879600" y="647700"/>
            <a:ext cx="9142412" cy="5588000"/>
          </a:xfrm>
          <a:solidFill>
            <a:srgbClr val="FFFFCC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4400" b="1" dirty="0">
                <a:solidFill>
                  <a:srgbClr val="CC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ลักษณะทั่วไปของวัยรุ่น </a:t>
            </a:r>
            <a:endParaRPr lang="en-US" sz="4400" b="1" dirty="0">
              <a:solidFill>
                <a:srgbClr val="CC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เด็กผู้ชายและหญิง เจริญเติบโตเข้าสู่วัยรุ่นเร็วช้าต่างกัน เด็กผู้หญิง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</a:t>
            </a:r>
          </a:p>
          <a:p>
            <a:pPr marL="0" indent="0">
              <a:buNone/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สู่การเปลี่ยนแปลงทางร่างกายก่อนเด็กผู้ชายประมาณ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ซึ่งจะทำให้ในชั้นประถมตอนปลายหรือชั้นมัธยมต้นพบว่าวัยรุ่นหญิงจะมีร่างกายสูงใหญ่ เป็นสาวน้อยแรกรุ่น ในขณะที่เด็กผู้ชายยังดูเป็นเด็กตัวเล็กๆ ทำให้ทั้งสองฝ่ายเกิดความสับสนและวิตกกังวล เด็กผู้หญิงอาจกังวลว่าตนเองไม่หยุดสูง ในขณะที่เด็กผู้ชายก็เกิดความกังวลว่าทำไมตัวเองจึงไม่สูงใหญ่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503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92400" y="1435100"/>
            <a:ext cx="7391400" cy="38354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</a:t>
            </a:r>
            <a:r>
              <a:rPr lang="th-TH" sz="4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เปลี่ยนแปลงในวัยรุ่น มี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th-TH" sz="4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ทางใหญ่ๆ คือ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1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การเปลี่ยนแปลงทางร่างกาย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การเปลี่ยนแปลงทางอารมณ์ สังคม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3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การเปลี่ยนแปลงทางจิตใจ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87501" y="128810"/>
            <a:ext cx="9498012" cy="6462490"/>
          </a:xfrm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</a:t>
            </a:r>
            <a:r>
              <a:rPr lang="th-TH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เปลี่ยนแปลงทางร่างกาย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ขนาดและความสูง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ในวัยเด็กทั้งเด็กผู้หญิงและเด็กผู้ชายจะมีความกว้างของไหล่และสะโพก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ใกล้เคียง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กันแต่เมื่อเข้าสู่วัยรุ่น ผู้ชายจะมีอัตราเร็วการเจริญเติบโตของไหล่มากที่สุด ทำให้วัยรุ่นผู้ชายจะมีไหล่กว้างกว่า วัยรุ่นผู้หญิงมีอัตราการเจริญเติบโตของสะโพกมากกว่าผู้ชาย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ไขมันและกล้ามเนื้อ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เด็กผู้ชายและเด็กผู้หญิงมีความหนาของไขมันที่สะสมอยู่ใต้ผิวหนังใกล้เคียงกัน จนกระทั่งอายุประมาณ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ปีจะเริ่มมีการเจริญเติบโตอย่างรวดเร็ว วัยรุ่นชายจะมีกำลังของกล้ามเนื้อมากกว่าวัยรุ่นผู้หญิง พละกำลังของกล้ามเนื้อจะแข็งแรงขึ้น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โครงสร้างใบหน้า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ช่วงนี้กระดูกของจมูกจะโตขึ้น ทำให้ดั้งจมูกเป็นสันขึ้น กระดูกขากรรไกรบนและ ขากรรไกรล่างเติบโตเร็วมากในระยะนี้ เช่นเดียวกับกล่องเสียง ลำคอ และ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กระดูกอัย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ลอยด์ และพบว่าในวัยรุ่นชายจะเจริญเติบโตเร็วกว่าวัยรุ่นหญิงชัดเจน เป็นเหตุให้วัยรุ่นชายเสียงแตก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393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73200" y="520700"/>
            <a:ext cx="10210800" cy="5918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h-TH" sz="4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การเปลี่ยนแปลงทาง</a:t>
            </a:r>
            <a:r>
              <a:rPr lang="th-TH" sz="46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ร่างกาย</a:t>
            </a:r>
          </a:p>
          <a:p>
            <a:pPr marL="0" indent="0" algn="ctr">
              <a:buNone/>
            </a:pPr>
            <a:endParaRPr lang="th-TH" b="1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100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4100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การเปลี่ยนแปลงของระดับฮอร์โมน </a:t>
            </a:r>
            <a:r>
              <a:rPr lang="en-US" sz="4100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100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ทั้งฮอร์โมนการเติบโต</a:t>
            </a:r>
            <a:r>
              <a:rPr lang="en-US" sz="4100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(growth hormone) </a:t>
            </a:r>
            <a:r>
              <a:rPr lang="th-TH" sz="4100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และฮอร์โมนจาก ต่อมไทรอยด์มีอิทธิพลต่อการเจริญเติบโต รวมทั้งฮอร์โมนทางเพศ นอกจากระดับฮอร์โมนจะมีผลโดยตรงต่อการเจริญเติบโตทางร่างกาย และอวัยวะเพศในวัยรุ่นแล้ว ตัวของมันเองยังส่งผลถึงความรู้สึกทางอารมณ์และจิตใจ ปฏิกิริยาการเรียนรู้ ฯลฯ ในวัยรุ่นอีกด้วย วัยรุ่นที่จะผ่านช่วงวิกฤตนี้ได้</a:t>
            </a:r>
            <a:r>
              <a:rPr lang="en-US" sz="4100" b="1" dirty="0">
                <a:solidFill>
                  <a:srgbClr val="B818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r>
              <a:rPr lang="th-TH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นอกจากจะต้องปรับตัวให้เข้ากับสภาพร่างกายที่เปลี่ยนไปแล้ว ยังต้องเข้าใจและควบคุมอารมณ์ความรู้สึกที่พลุ่งพล่านขึ้น จากการเปลี่ยนแปลงของระดับฮอร์โมนต่างๆ อีกด้วยโดยเฉพาะต่อมไขมันใต้ผิวหนัง และต่อมเหงื่อจะทำหน้าที่เพิ่มมากขึ้น เป็นสาเหตุทำให้เกิดปัญหาเรื่อง </a:t>
            </a:r>
            <a:r>
              <a:rPr lang="en-US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</a:t>
            </a:r>
            <a:r>
              <a:rPr lang="th-TH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สิว</a:t>
            </a:r>
            <a:r>
              <a:rPr lang="en-US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 </a:t>
            </a:r>
            <a:r>
              <a:rPr lang="th-TH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</a:t>
            </a:r>
            <a:r>
              <a:rPr lang="th-TH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กลิ่นตัว</a:t>
            </a:r>
            <a:r>
              <a:rPr lang="en-US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 </a:t>
            </a:r>
            <a:r>
              <a:rPr lang="th-TH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แต่เนื่องจากวัยนี้จะให้ความสนใจเกี่ยวกับร่างกายที่มี</a:t>
            </a:r>
            <a:r>
              <a:rPr lang="th-TH" sz="41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</a:t>
            </a:r>
            <a:r>
              <a:rPr lang="th-TH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อย่างรวดเร็ว และมีความระแวดระวังตัวเองมาก จึงทำ ให้วัยรุ่นพยายามที่จะรักษา </a:t>
            </a:r>
            <a:r>
              <a:rPr lang="en-US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</a:t>
            </a:r>
            <a:r>
              <a:rPr lang="th-TH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สิว</a:t>
            </a:r>
            <a:r>
              <a:rPr lang="en-US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 </a:t>
            </a:r>
            <a:r>
              <a:rPr lang="th-TH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อย่างเอาเป็นเอาตาย ทั้งๆที่ </a:t>
            </a:r>
            <a:r>
              <a:rPr lang="en-US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</a:t>
            </a:r>
            <a:r>
              <a:rPr lang="th-TH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สิว</a:t>
            </a:r>
            <a:r>
              <a:rPr lang="en-US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 </a:t>
            </a:r>
            <a:r>
              <a:rPr lang="th-TH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จะเป็นปัญหาในช่วงวัยนี้แค่ระยะสั้นๆ เท่านั้น</a:t>
            </a:r>
            <a:r>
              <a:rPr lang="en-US" sz="41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ctr">
              <a:buNone/>
            </a:pP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40623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97001" y="393700"/>
            <a:ext cx="10096499" cy="582930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</a:t>
            </a:r>
            <a:r>
              <a:rPr lang="th-TH" sz="4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เปลี่ยนแปลงทางร่างกาย</a:t>
            </a:r>
            <a:b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การเปลี่ยนแปลงของอวัยวะเพศ 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วัยรุ่นหญิงมีการเจริญเติบโตอย่างรวดเร็วในช่วงระยะ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ก่อนที่ จะมี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ประจำเดือน โดยเฉพาะการเจริญเติบโตของเต้านม ซึ่งเริ่มมีการขยายในขนาดเมื่ออายุประมาณ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8-13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และจะใช้เวลา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2-2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ปีครึ่ง จึงจะเจริญเติบโตเต็มที่ ในช่วงอายุ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11-13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ปีวัยรุ่นหญิงส่วนใหญ่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80)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จะมีรูปร่างเป็นสาวเต็มตัว ดังนั้นในชั้นประถมตอนปลายหรือมัธยมต้น จะเห็นว่าวัยรุ่นสาวจะมีรูปร่างสูงใหญ่เป็นสาวน้อยแรกรุ่น ในขณะที่พวกผู้ชายยังดูเป็นเด็กชายตัวเล็กๆ ทั้งๆ ที่เด็กผู้หญิงเคยตัวเล็กกว่าเด็กผู้ชายมาตลอด ทำให้เด็กสับสนและเป็นกังวลกับสภาพร่างกายได้การมีรอบเดือนครั้งแรก จะมีเมื่ออายุประมาณ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12-13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การมีรอบเดือนครั้งแรกอาจทำให้รู้สึกพอใจและภูมิใจที่เป็นผู้หญิงเต็มตัว หรืออาจจะรู้สึกในทางลบ คือ หวั่นไหว หวาดหวั่นหรือตกใจได้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32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9904412" cy="595449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หรือใช้กระจกส่งดูบริเวณอวัยวะเพศด้วยความอยากรู้ อยากเห็น ซึ่งก็ไม่ใช่พฤติกรรมที่ผิดปกติแต่อย่างใด สำหรับวัยรุ่นชาย ซึ่งจะเริ่มมีการเจริญเติบโตของลูกอัณฑะ เมื่อเข้าสู่ช่วงอายุ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10-13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ปีครึ่ง และจะใช้เวลานาน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2 - 4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กว่าที่จะเติบโตและทำงานได้อย่างสมบูรณ์ ในขณะที่รูปร่างภายนอกจะมีการเจริญเติบโตเปลี่ยนแปลงช้ากว่าวัยรุ่นหญิง ประมาณ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คือ ประมาณอายุ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12-14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ในขณะที่เพื่อนผู้หญิงที่เคยตัวเล็กกว่า กลับเจริญเติบโตแซงหน้า ทำให้วัยรุ่นชายมีความวิตกกังวลเกี่ยวกับรูปร่าง ความสูง ได้มาก เมื่อเติบโตเข้าสู่วัยรุ่นตอนกลางช่วงวัย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14-16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ลูกอัณฑะเจริญเติบโตและทำ งานได้เต็มที่จึงสามารถพบภาวะ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ฝันเปียก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บางคนเข้าใจผิดคิดว่าฝันเปียกเกิดจากการสำเร็จความใคร่ด้วยตัวเอง หรือเป็นความผิดอย่างแรง หรือทำ ให้สภาพจิตผิดปกติ หรือบางรายวิตกกังวลไปกับจินตนาการหรือความฝัน เพราะบางครั้งจะเป็นความคิด ความฝันเกี่ยวข้องกับคนในเพศเดียวกัน ซึ่งก็ไม่ถือว่าเป็นเรื่องที่ผิดปกติอย่างใด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212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116925" y="319310"/>
            <a:ext cx="4226975" cy="65859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r"/>
            <a:r>
              <a:rPr lang="th-TH" sz="4000" b="1" dirty="0"/>
              <a:t>การเปลี่ยนแปลงทางด้านร่างกาย</a:t>
            </a:r>
            <a:r>
              <a:rPr lang="en-US" sz="4000" dirty="0"/>
              <a:t/>
            </a:r>
            <a:br>
              <a:rPr lang="en-US" sz="4000" dirty="0"/>
            </a:br>
            <a:endParaRPr lang="th-TH" sz="4000" dirty="0"/>
          </a:p>
        </p:txBody>
      </p:sp>
      <p:pic>
        <p:nvPicPr>
          <p:cNvPr id="9" name="ตัวแทนเนื้อหา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320800"/>
            <a:ext cx="2965196" cy="4889500"/>
          </a:xfrm>
          <a:prstGeom prst="rect">
            <a:avLst/>
          </a:prstGeom>
          <a:ln>
            <a:solidFill>
              <a:srgbClr val="B81823"/>
            </a:solidFill>
          </a:ln>
        </p:spPr>
      </p:pic>
      <p:sp>
        <p:nvSpPr>
          <p:cNvPr id="8" name="กล่องข้อความ 7"/>
          <p:cNvSpPr txBox="1"/>
          <p:nvPr/>
        </p:nvSpPr>
        <p:spPr>
          <a:xfrm>
            <a:off x="1803400" y="1320800"/>
            <a:ext cx="7975600" cy="77251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accent2">
                    <a:lumMod val="50000"/>
                  </a:schemeClr>
                </a:solidFill>
              </a:rPr>
              <a:t>การเปลี่ยนแปลงทางด้านร่างกายของวัยรุ่นชาย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•</a:t>
            </a:r>
            <a:r>
              <a:rPr lang="th-TH" sz="3600" b="1" dirty="0">
                <a:solidFill>
                  <a:srgbClr val="002060"/>
                </a:solidFill>
              </a:rPr>
              <a:t>ส่วนสูงและน้ำหนักตัวที่เพิ่มขึ้น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•</a:t>
            </a:r>
            <a:r>
              <a:rPr lang="th-TH" sz="3600" b="1" dirty="0">
                <a:solidFill>
                  <a:srgbClr val="002060"/>
                </a:solidFill>
              </a:rPr>
              <a:t>ลูกกระเดือกโต เสียงแตกหนุ่ม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•</a:t>
            </a:r>
            <a:r>
              <a:rPr lang="th-TH" sz="3600" b="1" dirty="0">
                <a:solidFill>
                  <a:srgbClr val="002060"/>
                </a:solidFill>
              </a:rPr>
              <a:t>นมแตกพาน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•</a:t>
            </a:r>
            <a:r>
              <a:rPr lang="th-TH" sz="3600" b="1" dirty="0" smtClean="0">
                <a:solidFill>
                  <a:srgbClr val="002060"/>
                </a:solidFill>
              </a:rPr>
              <a:t>อวัยวะ</a:t>
            </a:r>
            <a:r>
              <a:rPr lang="th-TH" sz="3600" b="1" dirty="0">
                <a:solidFill>
                  <a:srgbClr val="002060"/>
                </a:solidFill>
              </a:rPr>
              <a:t>เพศโตขึ้นและแข็งตัว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•</a:t>
            </a:r>
            <a:r>
              <a:rPr lang="th-TH" sz="3600" b="1" dirty="0">
                <a:solidFill>
                  <a:srgbClr val="002060"/>
                </a:solidFill>
              </a:rPr>
              <a:t>อกกว้าง ไหล่กว้าง แขนขายาว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•</a:t>
            </a:r>
            <a:r>
              <a:rPr lang="th-TH" sz="3600" b="1" dirty="0">
                <a:solidFill>
                  <a:srgbClr val="002060"/>
                </a:solidFill>
              </a:rPr>
              <a:t>มีสิว มีกลิ่นตัว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•</a:t>
            </a:r>
            <a:r>
              <a:rPr lang="th-TH" sz="3600" b="1" dirty="0">
                <a:solidFill>
                  <a:srgbClr val="002060"/>
                </a:solidFill>
              </a:rPr>
              <a:t>มีหนวดเครา และขนขึ้นตามรักแร้ หน้าอก แขน ขา</a:t>
            </a:r>
            <a:r>
              <a:rPr lang="en-US" sz="3600" b="1" dirty="0">
                <a:solidFill>
                  <a:srgbClr val="002060"/>
                </a:solidFill>
              </a:rPr>
              <a:t>  </a:t>
            </a:r>
            <a:r>
              <a:rPr lang="th-TH" sz="3600" b="1" dirty="0">
                <a:solidFill>
                  <a:srgbClr val="002060"/>
                </a:solidFill>
              </a:rPr>
              <a:t>อวัยวะเพศ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•</a:t>
            </a:r>
            <a:r>
              <a:rPr lang="th-TH" sz="3600" b="1" dirty="0">
                <a:solidFill>
                  <a:srgbClr val="002060"/>
                </a:solidFill>
              </a:rPr>
              <a:t>มีความรู้สึกทางเพศ</a:t>
            </a:r>
            <a:endParaRPr lang="en-US" sz="3600" b="1" dirty="0">
              <a:solidFill>
                <a:srgbClr val="002060"/>
              </a:solidFill>
            </a:endParaRPr>
          </a:p>
          <a:p>
            <a:endParaRPr lang="th-TH" sz="3200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74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203</TotalTime>
  <Words>1453</Words>
  <Application>Microsoft Office PowerPoint</Application>
  <PresentationFormat>แบบจอกว้าง</PresentationFormat>
  <Paragraphs>106</Paragraphs>
  <Slides>27</Slides>
  <Notes>0</Notes>
  <HiddenSlides>0</HiddenSlides>
  <MMClips>1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6" baseType="lpstr">
      <vt:lpstr>Arial</vt:lpstr>
      <vt:lpstr>Browallia New</vt:lpstr>
      <vt:lpstr>Calibri</vt:lpstr>
      <vt:lpstr>Century Gothic</vt:lpstr>
      <vt:lpstr>Cordia New</vt:lpstr>
      <vt:lpstr>DilleniaUPC</vt:lpstr>
      <vt:lpstr>TH SarabunPSK</vt:lpstr>
      <vt:lpstr>Wingdings 3</vt:lpstr>
      <vt:lpstr>ช่อ</vt:lpstr>
      <vt:lpstr>งานนำเสนอ PowerPoint</vt:lpstr>
      <vt:lpstr> การเจริญเติบโตและพัฒนาการของวัยรุ่น </vt:lpstr>
      <vt:lpstr>งานนำเสนอ PowerPoint</vt:lpstr>
      <vt:lpstr>งานนำเสนอ PowerPoint</vt:lpstr>
      <vt:lpstr>                           การเปลี่ยนแปลงทางร่างกาย  1. ขนาดและความสูง : ในวัยเด็กทั้งเด็กผู้หญิงและเด็กผู้ชายจะมีความกว้างของไหล่และสะโพกใกล้เคียงกันแต่เมื่อเข้าสู่วัยรุ่น ผู้ชายจะมีอัตราเร็วการเจริญเติบโตของไหล่มากที่สุด ทำให้วัยรุ่นผู้ชายจะมีไหล่กว้างกว่า วัยรุ่นผู้หญิงมีอัตราการเจริญเติบโตของสะโพกมากกว่าผู้ชาย  2. ไขมันและกล้ามเนื้อ : เด็กผู้ชายและเด็กผู้หญิงมีความหนาของไขมันที่สะสมอยู่ใต้ผิวหนังใกล้เคียงกัน จนกระทั่งอายุประมาณ 8 ปีจะเริ่มมีการเจริญเติบโตอย่างรวดเร็ว วัยรุ่นชายจะมีกำลังของกล้ามเนื้อมากกว่าวัยรุ่นผู้หญิง พละกำลังของกล้ามเนื้อจะแข็งแรงขึ้น  3. โครงสร้างใบหน้า : ช่วงนี้กระดูกของจมูกจะโตขึ้น ทำให้ดั้งจมูกเป็นสันขึ้น กระดูกขากรรไกรบนและ ขากรรไกรล่างเติบโตเร็วมากในระยะนี้ เช่นเดียวกับกล่องเสียง ลำคอ และกระดูกอัยลอยด์ และพบว่าในวัยรุ่นชายจะเจริญเติบโตเร็วกว่าวัยรุ่นหญิงชัดเจน เป็นเหตุให้วัยรุ่นชายเสียงแตก  </vt:lpstr>
      <vt:lpstr>งานนำเสนอ PowerPoint</vt:lpstr>
      <vt:lpstr>                                      การเปลี่ยนแปลงทางร่างกาย  5. การเปลี่ยนแปลงของอวัยวะเพศ : วัยรุ่นหญิงมีการเจริญเติบโตอย่างรวดเร็วในช่วงระยะ1 ปี ก่อนที่ จะมีประจำเดือน โดยเฉพาะการเจริญเติบโตของเต้านม ซึ่งเริ่มมีการขยายในขนาดเมื่ออายุประมาณ 8-13ปี และจะใช้เวลา 2-2 ปีครึ่ง จึงจะเจริญเติบโตเต็มที่ ในช่วงอายุ 11-13 ปีวัยรุ่นหญิงส่วนใหญ่ (ร้อยละ 80) จะมีรูปร่างเป็นสาวเต็มตัว ดังนั้นในชั้นประถมตอนปลายหรือมัธยมต้น จะเห็นว่าวัยรุ่นสาวจะมีรูปร่างสูงใหญ่เป็นสาวน้อยแรกรุ่น ในขณะที่พวกผู้ชายยังดูเป็นเด็กชายตัวเล็กๆ ทั้งๆ ที่เด็กผู้หญิงเคยตัวเล็กกว่าเด็กผู้ชายมาตลอด ทำให้เด็กสับสนและเป็นกังวลกับสภาพร่างกายได้การมีรอบเดือนครั้งแรก จะมีเมื่ออายุประมาณ 12-13 ปี การมีรอบเดือนครั้งแรกอาจทำให้รู้สึกพอใจและภูมิใจที่เป็นผู้หญิงเต็มตัว หรืออาจจะรู้สึกในทางลบ คือ หวั่นไหว หวาดหวั่นหรือตกใจได้   </vt:lpstr>
      <vt:lpstr>หรือใช้กระจกส่งดูบริเวณอวัยวะเพศด้วยความอยากรู้ อยากเห็น ซึ่งก็ไม่ใช่พฤติกรรมที่ผิดปกติแต่อย่างใด สำหรับวัยรุ่นชาย ซึ่งจะเริ่มมีการเจริญเติบโตของลูกอัณฑะ เมื่อเข้าสู่ช่วงอายุ 10-13 ปีครึ่ง และจะใช้เวลานาน 2 - 4 ปี กว่าที่จะเติบโตและทำงานได้อย่างสมบูรณ์ ในขณะที่รูปร่างภายนอกจะมีการเจริญเติบโตเปลี่ยนแปลงช้ากว่าวัยรุ่นหญิง ประมาณ 2 ปี คือ ประมาณอายุ 12-14 ปี ในขณะที่เพื่อนผู้หญิงที่เคยตัวเล็กกว่า กลับเจริญเติบโตแซงหน้า ทำให้วัยรุ่นชายมีความวิตกกังวลเกี่ยวกับรูปร่าง ความสูง ได้มาก เมื่อเติบโตเข้าสู่วัยรุ่นตอนกลางช่วงวัย 14-16 ปี ลูกอัณฑะเจริญเติบโตและทำ งานได้เต็มที่จึงสามารถพบภาวะ “ฝันเปียก”ได้ บางคนเข้าใจผิดคิดว่าฝันเปียกเกิดจากการสำเร็จความใคร่ด้วยตัวเอง หรือเป็นความผิดอย่างแรง หรือทำ ให้สภาพจิตผิดปกติ หรือบางรายวิตกกังวลไปกับจินตนาการหรือความฝัน เพราะบางครั้งจะเป็นความคิด ความฝันเกี่ยวข้องกับคนในเพศเดียวกัน ซึ่งก็ไม่ถือว่าเป็นเรื่องที่ผิดปกติอย่างใด  </vt:lpstr>
      <vt:lpstr>การเปลี่ยนแปลงทางด้านร่างกาย </vt:lpstr>
      <vt:lpstr>การเปลี่ยนแปลงทางด้านร่างกาย </vt:lpstr>
      <vt:lpstr>             การเปลี่ยนแปลงทางอารมณ์ สังคม       ผลจากการเปลี่ยนแปลงทางร่างกายจะทำให้เกิดผลกระทบต่ออารมณ์และจิตใจได้อย่างตรงไปตรงมา  ทั้งความวิตกกังวล หงุดหงิด หมกมุ่น ไม่พอใจในรูปร่างที่เปลี่ยนไป </vt:lpstr>
      <vt:lpstr>งานนำเสนอ PowerPoint</vt:lpstr>
      <vt:lpstr>งานนำเสนอ PowerPoint</vt:lpstr>
      <vt:lpstr>3. ความวิตกกังวลกลัวการเป็นผู้ใหญ่ : วัยนี้จะมีความคิด วิตกกังวล กลัวจะไม่เป็นที่ยอมรับจากคนรอบข้าง มักจะกลัวความรับผิดชอบ ซึ่งจะรู้สึกว่าเป็นภาระที่หนักหนา ยุ่งยาก บางครั้งอยากจะเป็นเด็กอยากแสดงอารมณ์ สนุกสนาน ร่าเริง เบิกบาน   4. ความวิตกกังวลในความงดงามทางร่างกาย : วัยรุ่นหญิงหรือชายก็จะมีความรู้สึกต้องการให้คนรอบข้าง ชื่นชมเกี่ยวกับรูปลักษณ์ภายนอกของตน สมเพศ สมวัย  นั่นเป็นเพราะว่าเด็กจะสำนึกว่าความสวย งามทางกายเป็นแรงจูงใจ ทำให้คนยอมรับ  ทำให้เพื่อนยอมรับเข้าไปในกลุ่มได้ง่าย เป็นวิถีทางหนึ่งที่จะเข้าสู่สังคมและเป็นที่ดึงดูดใจของเพศตรงข้าม ช่วงนี้จะเห็นว่าวัยรุ่นจะสนอกสนใจ พิถีพิถันในการเลือกเสื้อผ้า การหวีผม เอาใจใส่ต่อการออกกำลังกาย สนใจคุณค่าทางอาหาร เครื่องประดับ สุขภาพอนามัย  </vt:lpstr>
      <vt:lpstr> การเปลี่ยนแปลงทางด้านจิตใจและอารมณ์ </vt:lpstr>
      <vt:lpstr> การเปลี่ยนแปลงทางด้านจิตใจและอารมณ์ </vt:lpstr>
      <vt:lpstr> การเปลี่ยนแปลงทางด้านจิตใจและอารมณ์ </vt:lpstr>
      <vt:lpstr> การเปลี่ยนแปลงทางด้านจิตใจและอารมณ์ </vt:lpstr>
      <vt:lpstr> การเปลี่ยนแปลงทางด้านจิตใจและอารมณ์ </vt:lpstr>
      <vt:lpstr> การเปลี่ยนแปลงทางด้านจิตใจและอารมณ์ </vt:lpstr>
      <vt:lpstr>การเปลี่ยนแปลงทางด้านสังคม </vt:lpstr>
      <vt:lpstr>การเปลี่ยนแปลงทางด้านสติปัญญา </vt:lpstr>
      <vt:lpstr>งานนำเสนอ PowerPoint</vt:lpstr>
      <vt:lpstr>วีดีทัศน์พัฒนาการทางเพศ</vt:lpstr>
      <vt:lpstr>ใบงานที่ 1 การเปลี่ยนแปลงในวัยรุ่น </vt:lpstr>
      <vt:lpstr>ใบงานที่ 2 ปัจจัยที่มีผลต่อการเจริญเติบโตและพัฒนาการของวัยรุ่น คำชี้แจง  ให้นักเรียนเขียนแผนผังความคิด แสดงปัจจัยที่มีผลต่อการเจริญเติบโตและพัฒนาการของวัยรุ่น </vt:lpstr>
      <vt:lpstr>งานนำเสนอ PowerPoint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Sky123.Org</dc:creator>
  <cp:lastModifiedBy>Sky123.Org</cp:lastModifiedBy>
  <cp:revision>25</cp:revision>
  <dcterms:created xsi:type="dcterms:W3CDTF">2021-04-26T09:29:30Z</dcterms:created>
  <dcterms:modified xsi:type="dcterms:W3CDTF">2021-05-08T10:40:36Z</dcterms:modified>
</cp:coreProperties>
</file>