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5"/>
  </p:notesMasterIdLst>
  <p:sldIdLst>
    <p:sldId id="259" r:id="rId2"/>
    <p:sldId id="273" r:id="rId3"/>
    <p:sldId id="260" r:id="rId4"/>
    <p:sldId id="261" r:id="rId5"/>
    <p:sldId id="293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84" r:id="rId15"/>
    <p:sldId id="274" r:id="rId16"/>
    <p:sldId id="275" r:id="rId17"/>
    <p:sldId id="276" r:id="rId18"/>
    <p:sldId id="271" r:id="rId19"/>
    <p:sldId id="272" r:id="rId20"/>
    <p:sldId id="277" r:id="rId21"/>
    <p:sldId id="278" r:id="rId22"/>
    <p:sldId id="286" r:id="rId23"/>
    <p:sldId id="264" r:id="rId24"/>
    <p:sldId id="287" r:id="rId25"/>
    <p:sldId id="288" r:id="rId26"/>
    <p:sldId id="289" r:id="rId27"/>
    <p:sldId id="280" r:id="rId28"/>
    <p:sldId id="290" r:id="rId29"/>
    <p:sldId id="291" r:id="rId30"/>
    <p:sldId id="292" r:id="rId31"/>
    <p:sldId id="281" r:id="rId32"/>
    <p:sldId id="282" r:id="rId33"/>
    <p:sldId id="283" r:id="rId3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(ส่วนที่ไม่มีชื่อ)" id="{BA0D679D-82A7-4477-BB0A-FBBF15098BB6}">
          <p14:sldIdLst>
            <p14:sldId id="257"/>
            <p14:sldId id="259"/>
            <p14:sldId id="258"/>
            <p14:sldId id="260"/>
            <p14:sldId id="261"/>
            <p14:sldId id="262"/>
            <p14:sldId id="263"/>
            <p14:sldId id="264"/>
            <p14:sldId id="267"/>
            <p14:sldId id="265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0066"/>
    <a:srgbClr val="FF7415"/>
    <a:srgbClr val="FF8029"/>
    <a:srgbClr val="00CCFF"/>
    <a:srgbClr val="FFCCFF"/>
    <a:srgbClr val="009900"/>
    <a:srgbClr val="000000"/>
    <a:srgbClr val="CC3300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97" autoAdjust="0"/>
    <p:restoredTop sz="97687" autoAdjust="0"/>
  </p:normalViewPr>
  <p:slideViewPr>
    <p:cSldViewPr>
      <p:cViewPr>
        <p:scale>
          <a:sx n="73" d="100"/>
          <a:sy n="73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C237C-D12A-48B4-8EEA-EF40B22129F1}" type="datetimeFigureOut">
              <a:rPr lang="th-TH" smtClean="0"/>
              <a:pPr/>
              <a:t>03/09/61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6927B-A553-40EE-A252-75590EB27D4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73869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47AD993-5EAF-4CAA-89A0-9FA403E1F1A2}" type="datetimeFigureOut">
              <a:rPr lang="th-TH" smtClean="0"/>
              <a:pPr/>
              <a:t>03/09/61</a:t>
            </a:fld>
            <a:endParaRPr lang="th-TH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h-TH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AD993-5EAF-4CAA-89A0-9FA403E1F1A2}" type="datetimeFigureOut">
              <a:rPr lang="th-TH" smtClean="0"/>
              <a:pPr/>
              <a:t>03/09/61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47AD993-5EAF-4CAA-89A0-9FA403E1F1A2}" type="datetimeFigureOut">
              <a:rPr lang="th-TH" smtClean="0"/>
              <a:pPr/>
              <a:t>03/09/61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AD993-5EAF-4CAA-89A0-9FA403E1F1A2}" type="datetimeFigureOut">
              <a:rPr lang="th-TH" smtClean="0"/>
              <a:pPr/>
              <a:t>03/09/61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7AD993-5EAF-4CAA-89A0-9FA403E1F1A2}" type="datetimeFigureOut">
              <a:rPr lang="th-TH" smtClean="0"/>
              <a:pPr/>
              <a:t>03/09/61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AD993-5EAF-4CAA-89A0-9FA403E1F1A2}" type="datetimeFigureOut">
              <a:rPr lang="th-TH" smtClean="0"/>
              <a:pPr/>
              <a:t>03/09/61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AD993-5EAF-4CAA-89A0-9FA403E1F1A2}" type="datetimeFigureOut">
              <a:rPr lang="th-TH" smtClean="0"/>
              <a:pPr/>
              <a:t>03/09/61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AD993-5EAF-4CAA-89A0-9FA403E1F1A2}" type="datetimeFigureOut">
              <a:rPr lang="th-TH" smtClean="0"/>
              <a:pPr/>
              <a:t>03/09/61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7AD993-5EAF-4CAA-89A0-9FA403E1F1A2}" type="datetimeFigureOut">
              <a:rPr lang="th-TH" smtClean="0"/>
              <a:pPr/>
              <a:t>03/09/61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AD993-5EAF-4CAA-89A0-9FA403E1F1A2}" type="datetimeFigureOut">
              <a:rPr lang="th-TH" smtClean="0"/>
              <a:pPr/>
              <a:t>03/09/61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AD993-5EAF-4CAA-89A0-9FA403E1F1A2}" type="datetimeFigureOut">
              <a:rPr lang="th-TH" smtClean="0"/>
              <a:pPr/>
              <a:t>03/09/61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47AD993-5EAF-4CAA-89A0-9FA403E1F1A2}" type="datetimeFigureOut">
              <a:rPr lang="th-TH" smtClean="0"/>
              <a:pPr/>
              <a:t>03/09/61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h-TH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62" y="1071546"/>
            <a:ext cx="6715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</a:t>
            </a:r>
            <a:r>
              <a:rPr lang="th-TH" sz="80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พันธกรณี</a:t>
            </a:r>
            <a:endParaRPr lang="th-TH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2143116"/>
            <a:ext cx="544892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600" dirty="0" smtClean="0"/>
              <a:t>ร.ศ. ๑๑๒</a:t>
            </a:r>
          </a:p>
          <a:p>
            <a:pPr algn="ctr"/>
            <a:r>
              <a:rPr lang="th-TH" sz="8800" dirty="0" smtClean="0"/>
              <a:t>พ.ศ.๒๔๓๖</a:t>
            </a:r>
            <a:endParaRPr lang="th-TH" sz="8800" dirty="0"/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ขัตติยพันธกรณีย์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394" name="Picture 2" descr="https://www.silpa-mag.com/wp-content/uploads/2016/07/Franco-Siamese_War_Cart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6429420" cy="6572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00892" y="0"/>
            <a:ext cx="1928826" cy="69865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i="1" dirty="0" smtClean="0"/>
              <a:t>การ์ตูนจาก “</a:t>
            </a:r>
            <a:r>
              <a:rPr lang="en-US" i="1" dirty="0" smtClean="0"/>
              <a:t>The Sketch” (</a:t>
            </a:r>
            <a:r>
              <a:rPr lang="th-TH" i="1" dirty="0" smtClean="0"/>
              <a:t>หนังสือพิมพ์พร้อมภาพประกอบรายสัปดาห์ของอังกฤษ) เป็นภาพวาดทหารฝรั่งเศสกำลังโจมตีทหารสยาม ซึ่งถูกแทนด้วยตุ๊กตาไม้ แสดงถึงความเหนือกว่าทั้งด้านเทคโนโลยีและเทคนิคทางทหารของฝรั่งเศส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à¸à¸¥à¸à¸²à¸£à¸à¹à¸à¸«à¸²à¸£à¸¹à¸à¸ à¸²à¸à¸ªà¸³à¸«à¸£à¸±à¸ à¸à¸²à¸£à¹à¸à¸¹à¸à¸à¸¥à¸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2067" y="3429000"/>
            <a:ext cx="2701933" cy="32861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ขัตติยพันธกรณีย์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500042"/>
            <a:ext cx="650085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แต่สิ่งที่ทำให้ความขัดแย้งของทั้งสองชาตินำไปสู่จุดแตกหักจนนำไปสู่วิกฤตการณ์ ร.ศ.112 ก็คือเหตุการณ์ที่แก่งเจ๊ก เมืองคำม่วน ริมฝั่งแม่น้ำโขง เมื่อคืนวันที่ 3 มิถุนายน พ.ศ. 2436 หลังการปะทะกันของทั้งสองฝ่ายทำให้ฝ่ายฝรั่งเศสตาย 12 คน ในจำนวนนี้มีนายทหารชาวฝรั่งเศส ชื่อ</a:t>
            </a:r>
            <a:r>
              <a:rPr lang="th-TH" b="1" dirty="0" smtClean="0"/>
              <a:t>กรอสกุแรง </a:t>
            </a:r>
            <a:r>
              <a:rPr lang="th-TH" dirty="0" smtClean="0"/>
              <a:t>รวมอยู่ด้วย ส่วนทหารไทยตาย 6 คน โดยหัวหน้าทหารสยามในการปะทะครั้งนั้นก็คือ </a:t>
            </a:r>
            <a:r>
              <a:rPr lang="th-TH" b="1" dirty="0" smtClean="0"/>
              <a:t>พระยอดเมืองขวาง</a:t>
            </a:r>
            <a:r>
              <a:rPr lang="th-TH" dirty="0" smtClean="0"/>
              <a:t> ข้าหลวงเมืองคำเกิดคำม่วน</a:t>
            </a:r>
          </a:p>
          <a:p>
            <a:r>
              <a:rPr lang="th-TH" b="1" dirty="0" smtClean="0"/>
              <a:t>ความตายของนายกรอสกุแรงทำให้ฝรั่งเศสโกรธมาก ถึงกับกำหนดไว้ในเงื่อนไขคำขาดของฝรั่งเศส เป็นส่วนหนึ่งของค่าเสียหายนับล้านฟรังก์ที่ไทยต้องรับผิดชอบ และเป็นเหตุการณ์ที่จุดชนวนให้การบุกรุกกรุงเทพฯ ระเบิดขึ้น</a:t>
            </a:r>
            <a:r>
              <a:rPr lang="th-TH" dirty="0" smtClean="0"/>
              <a:t> [ไกรฤกษ์ นานา. “สืบจากภาพ…อิสรภาพของเมืองไทย แลกด้วยเงินค่าไถ่ 3 ล้านฟรังก์.” </a:t>
            </a:r>
            <a:r>
              <a:rPr lang="th-TH" i="1" dirty="0" smtClean="0"/>
              <a:t>ศิลปวัฒนธรรม</a:t>
            </a:r>
            <a:r>
              <a:rPr lang="th-TH" dirty="0" smtClean="0"/>
              <a:t> ปีที่ 24 ฉบับที่ 9 (กรกฎาคม 2546)]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à¸à¸¥à¸à¸²à¸£à¸à¹à¸à¸«à¸²à¸£à¸¹à¸à¸ à¸²à¸à¸ªà¸³à¸«à¸£à¸±à¸ à¸à¸²à¸£à¹à¸à¸¹à¸à¸à¸¥à¸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2067" y="3429000"/>
            <a:ext cx="2701933" cy="32861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ขัตติยพันธกรณีย์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46" name="Picture 2" descr="https://www.silpa-mag.com/wp-content/uploads/2017/04/1-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76200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ขัตติยพันธกรณีย์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C:\Users\Admin\Pictures\2561-08-20 ขัต๐\ขัต๐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7786741" cy="5999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ขัตติยพันธกรณีย์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Admin\Pictures\2561-08-20 ขัต๑\ขัต๑ 001.jpg"/>
          <p:cNvPicPr>
            <a:picLocks noChangeAspect="1" noChangeArrowheads="1"/>
          </p:cNvPicPr>
          <p:nvPr/>
        </p:nvPicPr>
        <p:blipFill>
          <a:blip r:embed="rId2"/>
          <a:srcRect l="27780" t="4598" r="39681" b="86653"/>
          <a:stretch>
            <a:fillRect/>
          </a:stretch>
        </p:blipFill>
        <p:spPr bwMode="auto">
          <a:xfrm>
            <a:off x="2500298" y="785794"/>
            <a:ext cx="3929090" cy="1214446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500166" y="2285992"/>
            <a:ext cx="514353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#ZF Heah" pitchFamily="2" charset="0"/>
                <a:cs typeface="#ZF Heah" pitchFamily="2" charset="0"/>
              </a:rPr>
              <a:t>บทพระราชนิพนธ์ ในรัชกาลที่ ๕</a:t>
            </a:r>
            <a:endParaRPr lang="th-TH" sz="3200" b="1" dirty="0">
              <a:latin typeface="#ZF Heah" pitchFamily="2" charset="0"/>
              <a:cs typeface="#ZF Heah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4282" y="3857628"/>
            <a:ext cx="8786874" cy="2571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#ZF Heah" pitchFamily="2" charset="0"/>
                <a:cs typeface="#ZF Heah" pitchFamily="2" charset="0"/>
              </a:rPr>
              <a:t>เพื่อแสดงความรู้สึกเสียพระราชหฤทัยของ ร.๕ ที่เสียเปรียบฝรั่งเศส มอบให้ กรมพระยาดำรงราชานุภาพ  และกรมพระยาดำรงฯ ตอบปลอบพระราชหทัยท่านด้วยอินทรวิเชียรฉันท์</a:t>
            </a:r>
            <a:endParaRPr lang="th-TH" dirty="0">
              <a:latin typeface="#ZF Heah" pitchFamily="2" charset="0"/>
              <a:cs typeface="#ZF He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ขัตติยพันธกรณีย์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Admin\Pictures\2561-08-20 ขัต๑\ขัต๑ 001.jpg"/>
          <p:cNvPicPr>
            <a:picLocks noChangeAspect="1" noChangeArrowheads="1"/>
          </p:cNvPicPr>
          <p:nvPr/>
        </p:nvPicPr>
        <p:blipFill>
          <a:blip r:embed="rId2"/>
          <a:srcRect l="6757" t="3448"/>
          <a:stretch>
            <a:fillRect/>
          </a:stretch>
        </p:blipFill>
        <p:spPr bwMode="auto">
          <a:xfrm>
            <a:off x="571472" y="357166"/>
            <a:ext cx="4929223" cy="6500834"/>
          </a:xfrm>
          <a:prstGeom prst="rect">
            <a:avLst/>
          </a:prstGeom>
          <a:noFill/>
        </p:spPr>
      </p:pic>
      <p:pic>
        <p:nvPicPr>
          <p:cNvPr id="5" name="Picture 2" descr="C:\Users\Admin\Pictures\2561-08-20 ขัต๑\ขัต๑ 001.jpg"/>
          <p:cNvPicPr>
            <a:picLocks noChangeAspect="1" noChangeArrowheads="1"/>
          </p:cNvPicPr>
          <p:nvPr/>
        </p:nvPicPr>
        <p:blipFill>
          <a:blip r:embed="rId2"/>
          <a:srcRect l="63180" t="90379" b="2025"/>
          <a:stretch>
            <a:fillRect/>
          </a:stretch>
        </p:blipFill>
        <p:spPr bwMode="auto">
          <a:xfrm>
            <a:off x="5643571" y="428604"/>
            <a:ext cx="3500430" cy="142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ขัตติยพันธกรณีย์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Admin\Pictures\2561-08-20 ขัต๑\ขัต๑ 001.jpg"/>
          <p:cNvPicPr>
            <a:picLocks noChangeAspect="1" noChangeArrowheads="1"/>
          </p:cNvPicPr>
          <p:nvPr/>
        </p:nvPicPr>
        <p:blipFill>
          <a:blip r:embed="rId2"/>
          <a:srcRect l="8257" t="4598" r="28440" b="60920"/>
          <a:stretch>
            <a:fillRect/>
          </a:stretch>
        </p:blipFill>
        <p:spPr bwMode="auto">
          <a:xfrm>
            <a:off x="285719" y="357166"/>
            <a:ext cx="7643867" cy="62865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011508">
            <a:off x="961268" y="840363"/>
            <a:ext cx="207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เหตุอันเป็นข้อผูกพันของกษัตริย์</a:t>
            </a:r>
            <a:endParaRPr lang="th-TH" dirty="0">
              <a:solidFill>
                <a:srgbClr val="FF74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1571612"/>
            <a:ext cx="1428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7415"/>
                </a:solidFill>
                <a:latin typeface="_Layiji MaHaNiYom V 1.2" pitchFamily="2" charset="0"/>
                <a:cs typeface="_Layiji MaHaNiYom V 1.2" pitchFamily="2" charset="0"/>
              </a:rPr>
              <a:t>แต่งด้วยโคลงสี่สุภาพ</a:t>
            </a:r>
            <a:endParaRPr lang="th-TH" dirty="0">
              <a:solidFill>
                <a:srgbClr val="FF7415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27166" y="261257"/>
            <a:ext cx="6598920" cy="1963783"/>
          </a:xfrm>
          <a:custGeom>
            <a:avLst/>
            <a:gdLst>
              <a:gd name="connsiteX0" fmla="*/ 5791200 w 6598920"/>
              <a:gd name="connsiteY0" fmla="*/ 130629 h 1963783"/>
              <a:gd name="connsiteX1" fmla="*/ 971005 w 6598920"/>
              <a:gd name="connsiteY1" fmla="*/ 326572 h 1963783"/>
              <a:gd name="connsiteX2" fmla="*/ 304800 w 6598920"/>
              <a:gd name="connsiteY2" fmla="*/ 1867989 h 1963783"/>
              <a:gd name="connsiteX3" fmla="*/ 2799805 w 6598920"/>
              <a:gd name="connsiteY3" fmla="*/ 901337 h 1963783"/>
              <a:gd name="connsiteX4" fmla="*/ 5608320 w 6598920"/>
              <a:gd name="connsiteY4" fmla="*/ 979714 h 1963783"/>
              <a:gd name="connsiteX5" fmla="*/ 6235337 w 6598920"/>
              <a:gd name="connsiteY5" fmla="*/ 274320 h 1963783"/>
              <a:gd name="connsiteX6" fmla="*/ 3426823 w 6598920"/>
              <a:gd name="connsiteY6" fmla="*/ 0 h 196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98920" h="1963783">
                <a:moveTo>
                  <a:pt x="5791200" y="130629"/>
                </a:moveTo>
                <a:cubicBezTo>
                  <a:pt x="3838302" y="83820"/>
                  <a:pt x="1885405" y="37012"/>
                  <a:pt x="971005" y="326572"/>
                </a:cubicBezTo>
                <a:cubicBezTo>
                  <a:pt x="56605" y="616132"/>
                  <a:pt x="0" y="1772195"/>
                  <a:pt x="304800" y="1867989"/>
                </a:cubicBezTo>
                <a:cubicBezTo>
                  <a:pt x="609600" y="1963783"/>
                  <a:pt x="1915885" y="1049383"/>
                  <a:pt x="2799805" y="901337"/>
                </a:cubicBezTo>
                <a:cubicBezTo>
                  <a:pt x="3683725" y="753291"/>
                  <a:pt x="5035731" y="1084217"/>
                  <a:pt x="5608320" y="979714"/>
                </a:cubicBezTo>
                <a:cubicBezTo>
                  <a:pt x="6180909" y="875211"/>
                  <a:pt x="6598920" y="437606"/>
                  <a:pt x="6235337" y="274320"/>
                </a:cubicBezTo>
                <a:cubicBezTo>
                  <a:pt x="5871754" y="111034"/>
                  <a:pt x="4649288" y="55517"/>
                  <a:pt x="3426823" y="0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6357950" y="1428736"/>
            <a:ext cx="15716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#ZF Heah" pitchFamily="2" charset="0"/>
                <a:cs typeface="#ZF Heah" pitchFamily="2" charset="0"/>
              </a:rPr>
              <a:t>บรรดาผู้ดูแลรักษาทั้งหลาย</a:t>
            </a:r>
            <a:endParaRPr lang="th-TH" dirty="0">
              <a:solidFill>
                <a:srgbClr val="FF0000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658394" y="1894114"/>
            <a:ext cx="768532" cy="278675"/>
          </a:xfrm>
          <a:custGeom>
            <a:avLst/>
            <a:gdLst>
              <a:gd name="connsiteX0" fmla="*/ 768532 w 768532"/>
              <a:gd name="connsiteY0" fmla="*/ 0 h 278675"/>
              <a:gd name="connsiteX1" fmla="*/ 102326 w 768532"/>
              <a:gd name="connsiteY1" fmla="*/ 209006 h 278675"/>
              <a:gd name="connsiteX2" fmla="*/ 154577 w 768532"/>
              <a:gd name="connsiteY2" fmla="*/ 65315 h 278675"/>
              <a:gd name="connsiteX3" fmla="*/ 63137 w 768532"/>
              <a:gd name="connsiteY3" fmla="*/ 248195 h 278675"/>
              <a:gd name="connsiteX4" fmla="*/ 246017 w 768532"/>
              <a:gd name="connsiteY4" fmla="*/ 248195 h 278675"/>
              <a:gd name="connsiteX5" fmla="*/ 115389 w 768532"/>
              <a:gd name="connsiteY5" fmla="*/ 209006 h 27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8532" h="278675">
                <a:moveTo>
                  <a:pt x="768532" y="0"/>
                </a:moveTo>
                <a:cubicBezTo>
                  <a:pt x="486592" y="99060"/>
                  <a:pt x="204652" y="198120"/>
                  <a:pt x="102326" y="209006"/>
                </a:cubicBezTo>
                <a:cubicBezTo>
                  <a:pt x="0" y="219892"/>
                  <a:pt x="161108" y="58784"/>
                  <a:pt x="154577" y="65315"/>
                </a:cubicBezTo>
                <a:cubicBezTo>
                  <a:pt x="148046" y="71846"/>
                  <a:pt x="47897" y="217715"/>
                  <a:pt x="63137" y="248195"/>
                </a:cubicBezTo>
                <a:cubicBezTo>
                  <a:pt x="78377" y="278675"/>
                  <a:pt x="237308" y="254727"/>
                  <a:pt x="246017" y="248195"/>
                </a:cubicBezTo>
                <a:cubicBezTo>
                  <a:pt x="254726" y="241664"/>
                  <a:pt x="185057" y="225335"/>
                  <a:pt x="115389" y="209006"/>
                </a:cubicBezTo>
              </a:path>
            </a:pathLst>
          </a:cu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3286116" y="5500702"/>
            <a:ext cx="178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#ZF Heah" pitchFamily="2" charset="0"/>
                <a:cs typeface="#ZF Heah" pitchFamily="2" charset="0"/>
              </a:rPr>
              <a:t>เป็นฝีที่หน้าแข้ง</a:t>
            </a:r>
            <a:endParaRPr lang="th-TH" dirty="0">
              <a:solidFill>
                <a:srgbClr val="FF0000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272937" y="3953691"/>
            <a:ext cx="2279469" cy="1402080"/>
          </a:xfrm>
          <a:custGeom>
            <a:avLst/>
            <a:gdLst>
              <a:gd name="connsiteX0" fmla="*/ 2090057 w 2279469"/>
              <a:gd name="connsiteY0" fmla="*/ 1402080 h 1402080"/>
              <a:gd name="connsiteX1" fmla="*/ 1972492 w 2279469"/>
              <a:gd name="connsiteY1" fmla="*/ 148046 h 1402080"/>
              <a:gd name="connsiteX2" fmla="*/ 248194 w 2279469"/>
              <a:gd name="connsiteY2" fmla="*/ 513806 h 1402080"/>
              <a:gd name="connsiteX3" fmla="*/ 483326 w 2279469"/>
              <a:gd name="connsiteY3" fmla="*/ 370115 h 1402080"/>
              <a:gd name="connsiteX4" fmla="*/ 274320 w 2279469"/>
              <a:gd name="connsiteY4" fmla="*/ 487680 h 1402080"/>
              <a:gd name="connsiteX5" fmla="*/ 483326 w 2279469"/>
              <a:gd name="connsiteY5" fmla="*/ 631372 h 1402080"/>
              <a:gd name="connsiteX6" fmla="*/ 483326 w 2279469"/>
              <a:gd name="connsiteY6" fmla="*/ 631372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9469" h="1402080">
                <a:moveTo>
                  <a:pt x="2090057" y="1402080"/>
                </a:moveTo>
                <a:cubicBezTo>
                  <a:pt x="2184763" y="849086"/>
                  <a:pt x="2279469" y="296092"/>
                  <a:pt x="1972492" y="148046"/>
                </a:cubicBezTo>
                <a:cubicBezTo>
                  <a:pt x="1665515" y="0"/>
                  <a:pt x="496388" y="476795"/>
                  <a:pt x="248194" y="513806"/>
                </a:cubicBezTo>
                <a:cubicBezTo>
                  <a:pt x="0" y="550818"/>
                  <a:pt x="478972" y="374469"/>
                  <a:pt x="483326" y="370115"/>
                </a:cubicBezTo>
                <a:cubicBezTo>
                  <a:pt x="487680" y="365761"/>
                  <a:pt x="274320" y="444137"/>
                  <a:pt x="274320" y="487680"/>
                </a:cubicBezTo>
                <a:cubicBezTo>
                  <a:pt x="274320" y="531223"/>
                  <a:pt x="483326" y="631372"/>
                  <a:pt x="483326" y="631372"/>
                </a:cubicBezTo>
                <a:lnTo>
                  <a:pt x="483326" y="631372"/>
                </a:lnTo>
              </a:path>
            </a:pathLst>
          </a:cu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Freeform 11"/>
          <p:cNvSpPr/>
          <p:nvPr/>
        </p:nvSpPr>
        <p:spPr>
          <a:xfrm>
            <a:off x="762000" y="5919651"/>
            <a:ext cx="2547257" cy="814252"/>
          </a:xfrm>
          <a:custGeom>
            <a:avLst/>
            <a:gdLst>
              <a:gd name="connsiteX0" fmla="*/ 1158240 w 2547257"/>
              <a:gd name="connsiteY0" fmla="*/ 259080 h 814252"/>
              <a:gd name="connsiteX1" fmla="*/ 701040 w 2547257"/>
              <a:gd name="connsiteY1" fmla="*/ 23949 h 814252"/>
              <a:gd name="connsiteX2" fmla="*/ 74023 w 2547257"/>
              <a:gd name="connsiteY2" fmla="*/ 115389 h 814252"/>
              <a:gd name="connsiteX3" fmla="*/ 256903 w 2547257"/>
              <a:gd name="connsiteY3" fmla="*/ 637903 h 814252"/>
              <a:gd name="connsiteX4" fmla="*/ 1014549 w 2547257"/>
              <a:gd name="connsiteY4" fmla="*/ 742406 h 814252"/>
              <a:gd name="connsiteX5" fmla="*/ 1171303 w 2547257"/>
              <a:gd name="connsiteY5" fmla="*/ 206829 h 814252"/>
              <a:gd name="connsiteX6" fmla="*/ 2360023 w 2547257"/>
              <a:gd name="connsiteY6" fmla="*/ 677092 h 814252"/>
              <a:gd name="connsiteX7" fmla="*/ 2294709 w 2547257"/>
              <a:gd name="connsiteY7" fmla="*/ 481149 h 814252"/>
              <a:gd name="connsiteX8" fmla="*/ 2360023 w 2547257"/>
              <a:gd name="connsiteY8" fmla="*/ 677092 h 814252"/>
              <a:gd name="connsiteX9" fmla="*/ 2085703 w 2547257"/>
              <a:gd name="connsiteY9" fmla="*/ 781595 h 814252"/>
              <a:gd name="connsiteX10" fmla="*/ 2085703 w 2547257"/>
              <a:gd name="connsiteY10" fmla="*/ 781595 h 81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7257" h="814252">
                <a:moveTo>
                  <a:pt x="1158240" y="259080"/>
                </a:moveTo>
                <a:cubicBezTo>
                  <a:pt x="1019991" y="153489"/>
                  <a:pt x="881743" y="47898"/>
                  <a:pt x="701040" y="23949"/>
                </a:cubicBezTo>
                <a:cubicBezTo>
                  <a:pt x="520337" y="0"/>
                  <a:pt x="148046" y="13063"/>
                  <a:pt x="74023" y="115389"/>
                </a:cubicBezTo>
                <a:cubicBezTo>
                  <a:pt x="0" y="217715"/>
                  <a:pt x="100149" y="533400"/>
                  <a:pt x="256903" y="637903"/>
                </a:cubicBezTo>
                <a:cubicBezTo>
                  <a:pt x="413657" y="742406"/>
                  <a:pt x="862149" y="814252"/>
                  <a:pt x="1014549" y="742406"/>
                </a:cubicBezTo>
                <a:cubicBezTo>
                  <a:pt x="1166949" y="670560"/>
                  <a:pt x="947058" y="217715"/>
                  <a:pt x="1171303" y="206829"/>
                </a:cubicBezTo>
                <a:cubicBezTo>
                  <a:pt x="1395548" y="195943"/>
                  <a:pt x="2172789" y="631372"/>
                  <a:pt x="2360023" y="677092"/>
                </a:cubicBezTo>
                <a:cubicBezTo>
                  <a:pt x="2547257" y="722812"/>
                  <a:pt x="2294709" y="481149"/>
                  <a:pt x="2294709" y="481149"/>
                </a:cubicBezTo>
                <a:cubicBezTo>
                  <a:pt x="2294709" y="481149"/>
                  <a:pt x="2394857" y="627018"/>
                  <a:pt x="2360023" y="677092"/>
                </a:cubicBezTo>
                <a:cubicBezTo>
                  <a:pt x="2325189" y="727166"/>
                  <a:pt x="2085703" y="781595"/>
                  <a:pt x="2085703" y="781595"/>
                </a:cubicBezTo>
                <a:lnTo>
                  <a:pt x="2085703" y="781595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3428992" y="642939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7415"/>
                </a:solidFill>
                <a:latin typeface="#ZF Heah" pitchFamily="2" charset="0"/>
                <a:cs typeface="#ZF Heah" pitchFamily="2" charset="0"/>
              </a:rPr>
              <a:t>เมื่อเป็น(ฝี)เอง</a:t>
            </a:r>
            <a:endParaRPr lang="th-TH" dirty="0">
              <a:solidFill>
                <a:srgbClr val="FF7415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3834" y="4786322"/>
            <a:ext cx="15001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วรรคนี้เป็นประโยคอะไร</a:t>
            </a:r>
            <a:endParaRPr lang="th-TH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ZF Heah" pitchFamily="2" charset="0"/>
              <a:cs typeface="#ZF Heah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7215206" y="6000768"/>
            <a:ext cx="357190" cy="50006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p"/>
      <p:bldP spid="7" grpId="0" animBg="1"/>
      <p:bldP spid="8" grpId="0" build="p"/>
      <p:bldP spid="9" grpId="0" animBg="1"/>
      <p:bldP spid="10" grpId="0" build="allAtOnce"/>
      <p:bldP spid="11" grpId="0" animBg="1"/>
      <p:bldP spid="12" grpId="0" animBg="1"/>
      <p:bldP spid="13" grpId="0" build="allAtOnce"/>
      <p:bldP spid="14" grpId="0" build="p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ขัตติยพันธกรณีย์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Admin\Pictures\2561-08-20 ขัต๑\ขัต๑ 001.jpg"/>
          <p:cNvPicPr>
            <a:picLocks noChangeAspect="1" noChangeArrowheads="1"/>
          </p:cNvPicPr>
          <p:nvPr/>
        </p:nvPicPr>
        <p:blipFill>
          <a:blip r:embed="rId2"/>
          <a:srcRect l="8257" t="38553" r="24771" b="36565"/>
          <a:stretch>
            <a:fillRect/>
          </a:stretch>
        </p:blipFill>
        <p:spPr bwMode="auto">
          <a:xfrm>
            <a:off x="214282" y="571480"/>
            <a:ext cx="7786742" cy="57150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4810" y="214290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66"/>
                </a:solidFill>
                <a:latin typeface="#ZF Heah" pitchFamily="2" charset="0"/>
                <a:cs typeface="#ZF Heah" pitchFamily="2" charset="0"/>
              </a:rPr>
              <a:t>ยึด ตรึง</a:t>
            </a:r>
            <a:endParaRPr lang="th-TH" dirty="0">
              <a:solidFill>
                <a:srgbClr val="FF0066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511731" y="404949"/>
            <a:ext cx="759823" cy="230777"/>
          </a:xfrm>
          <a:custGeom>
            <a:avLst/>
            <a:gdLst>
              <a:gd name="connsiteX0" fmla="*/ 759823 w 759823"/>
              <a:gd name="connsiteY0" fmla="*/ 0 h 230777"/>
              <a:gd name="connsiteX1" fmla="*/ 171995 w 759823"/>
              <a:gd name="connsiteY1" fmla="*/ 78377 h 230777"/>
              <a:gd name="connsiteX2" fmla="*/ 67492 w 759823"/>
              <a:gd name="connsiteY2" fmla="*/ 222068 h 230777"/>
              <a:gd name="connsiteX3" fmla="*/ 67492 w 759823"/>
              <a:gd name="connsiteY3" fmla="*/ 26125 h 230777"/>
              <a:gd name="connsiteX4" fmla="*/ 41366 w 759823"/>
              <a:gd name="connsiteY4" fmla="*/ 195942 h 230777"/>
              <a:gd name="connsiteX5" fmla="*/ 315686 w 759823"/>
              <a:gd name="connsiteY5" fmla="*/ 169817 h 23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9823" h="230777">
                <a:moveTo>
                  <a:pt x="759823" y="0"/>
                </a:moveTo>
                <a:cubicBezTo>
                  <a:pt x="523603" y="20683"/>
                  <a:pt x="287384" y="41366"/>
                  <a:pt x="171995" y="78377"/>
                </a:cubicBezTo>
                <a:cubicBezTo>
                  <a:pt x="56607" y="115388"/>
                  <a:pt x="84909" y="230777"/>
                  <a:pt x="67492" y="222068"/>
                </a:cubicBezTo>
                <a:cubicBezTo>
                  <a:pt x="50075" y="213359"/>
                  <a:pt x="71846" y="30479"/>
                  <a:pt x="67492" y="26125"/>
                </a:cubicBezTo>
                <a:cubicBezTo>
                  <a:pt x="63138" y="21771"/>
                  <a:pt x="0" y="171993"/>
                  <a:pt x="41366" y="195942"/>
                </a:cubicBezTo>
                <a:cubicBezTo>
                  <a:pt x="82732" y="219891"/>
                  <a:pt x="199209" y="194854"/>
                  <a:pt x="315686" y="169817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Freeform 6"/>
          <p:cNvSpPr/>
          <p:nvPr/>
        </p:nvSpPr>
        <p:spPr>
          <a:xfrm>
            <a:off x="836023" y="274321"/>
            <a:ext cx="6463937" cy="1105987"/>
          </a:xfrm>
          <a:custGeom>
            <a:avLst/>
            <a:gdLst>
              <a:gd name="connsiteX0" fmla="*/ 5029200 w 6463937"/>
              <a:gd name="connsiteY0" fmla="*/ 561702 h 1105987"/>
              <a:gd name="connsiteX1" fmla="*/ 2312126 w 6463937"/>
              <a:gd name="connsiteY1" fmla="*/ 39188 h 1105987"/>
              <a:gd name="connsiteX2" fmla="*/ 274320 w 6463937"/>
              <a:gd name="connsiteY2" fmla="*/ 796833 h 1105987"/>
              <a:gd name="connsiteX3" fmla="*/ 796834 w 6463937"/>
              <a:gd name="connsiteY3" fmla="*/ 1071153 h 1105987"/>
              <a:gd name="connsiteX4" fmla="*/ 5055326 w 6463937"/>
              <a:gd name="connsiteY4" fmla="*/ 1005839 h 1105987"/>
              <a:gd name="connsiteX5" fmla="*/ 5826034 w 6463937"/>
              <a:gd name="connsiteY5" fmla="*/ 927462 h 1105987"/>
              <a:gd name="connsiteX6" fmla="*/ 6139543 w 6463937"/>
              <a:gd name="connsiteY6" fmla="*/ 300445 h 1105987"/>
              <a:gd name="connsiteX7" fmla="*/ 3879668 w 6463937"/>
              <a:gd name="connsiteY7" fmla="*/ 418010 h 110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3937" h="1105987">
                <a:moveTo>
                  <a:pt x="5029200" y="561702"/>
                </a:moveTo>
                <a:cubicBezTo>
                  <a:pt x="4066903" y="280851"/>
                  <a:pt x="3104606" y="0"/>
                  <a:pt x="2312126" y="39188"/>
                </a:cubicBezTo>
                <a:cubicBezTo>
                  <a:pt x="1519646" y="78376"/>
                  <a:pt x="526869" y="624839"/>
                  <a:pt x="274320" y="796833"/>
                </a:cubicBezTo>
                <a:cubicBezTo>
                  <a:pt x="21771" y="968827"/>
                  <a:pt x="0" y="1036319"/>
                  <a:pt x="796834" y="1071153"/>
                </a:cubicBezTo>
                <a:cubicBezTo>
                  <a:pt x="1593668" y="1105987"/>
                  <a:pt x="4217126" y="1029788"/>
                  <a:pt x="5055326" y="1005839"/>
                </a:cubicBezTo>
                <a:cubicBezTo>
                  <a:pt x="5893526" y="981891"/>
                  <a:pt x="5645331" y="1045028"/>
                  <a:pt x="5826034" y="927462"/>
                </a:cubicBezTo>
                <a:cubicBezTo>
                  <a:pt x="6006737" y="809896"/>
                  <a:pt x="6463937" y="385354"/>
                  <a:pt x="6139543" y="300445"/>
                </a:cubicBezTo>
                <a:cubicBezTo>
                  <a:pt x="5815149" y="215536"/>
                  <a:pt x="4847408" y="316773"/>
                  <a:pt x="3879668" y="418010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7286644" y="428604"/>
            <a:ext cx="1857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ใช้โวหารอะไร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ZF Heah" pitchFamily="2" charset="0"/>
              <a:cs typeface="#ZF Hea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16" y="2786058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#ZF Heah" pitchFamily="2" charset="0"/>
                <a:cs typeface="#ZF Heah" pitchFamily="2" charset="0"/>
              </a:rPr>
              <a:t>=</a:t>
            </a:r>
            <a:r>
              <a:rPr lang="th-TH" dirty="0" smtClean="0">
                <a:solidFill>
                  <a:schemeClr val="accent4">
                    <a:lumMod val="75000"/>
                  </a:schemeClr>
                </a:solidFill>
                <a:latin typeface="#ZF Heah" pitchFamily="2" charset="0"/>
                <a:cs typeface="#ZF Heah" pitchFamily="2" charset="0"/>
              </a:rPr>
              <a:t> </a:t>
            </a:r>
            <a:r>
              <a:rPr lang="th-TH" sz="2000" b="1" dirty="0" smtClean="0">
                <a:solidFill>
                  <a:schemeClr val="accent4">
                    <a:lumMod val="75000"/>
                  </a:schemeClr>
                </a:solidFill>
                <a:latin typeface="#ZF Heah" pitchFamily="2" charset="0"/>
                <a:cs typeface="#ZF Heah" pitchFamily="2" charset="0"/>
              </a:rPr>
              <a:t>ข้าพเจ้า/ฉัน/ผม</a:t>
            </a:r>
            <a:endParaRPr lang="th-TH" b="1" dirty="0">
              <a:solidFill>
                <a:schemeClr val="accent4">
                  <a:lumMod val="75000"/>
                </a:schemeClr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7422" y="5715016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66"/>
                </a:solidFill>
              </a:rPr>
              <a:t>=</a:t>
            </a:r>
            <a:r>
              <a:rPr lang="en-US" dirty="0" smtClean="0"/>
              <a:t> </a:t>
            </a:r>
            <a:r>
              <a:rPr lang="th-TH" dirty="0" smtClean="0">
                <a:solidFill>
                  <a:srgbClr val="FF0066"/>
                </a:solidFill>
                <a:latin typeface="#ZF Heah" pitchFamily="2" charset="0"/>
                <a:cs typeface="#ZF Heah" pitchFamily="2" charset="0"/>
              </a:rPr>
              <a:t>ชั่ว ๗ ที  ดี ๗ หน</a:t>
            </a:r>
            <a:endParaRPr lang="th-TH" dirty="0">
              <a:solidFill>
                <a:srgbClr val="FF0066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716280" y="5410200"/>
            <a:ext cx="9083040" cy="873034"/>
          </a:xfrm>
          <a:custGeom>
            <a:avLst/>
            <a:gdLst>
              <a:gd name="connsiteX0" fmla="*/ 1055914 w 9083040"/>
              <a:gd name="connsiteY0" fmla="*/ 402771 h 873034"/>
              <a:gd name="connsiteX1" fmla="*/ 1212669 w 9083040"/>
              <a:gd name="connsiteY1" fmla="*/ 180703 h 873034"/>
              <a:gd name="connsiteX2" fmla="*/ 8005354 w 9083040"/>
              <a:gd name="connsiteY2" fmla="*/ 89263 h 873034"/>
              <a:gd name="connsiteX3" fmla="*/ 7678783 w 9083040"/>
              <a:gd name="connsiteY3" fmla="*/ 716280 h 873034"/>
              <a:gd name="connsiteX4" fmla="*/ 1095103 w 9083040"/>
              <a:gd name="connsiteY4" fmla="*/ 833846 h 873034"/>
              <a:gd name="connsiteX5" fmla="*/ 1108166 w 9083040"/>
              <a:gd name="connsiteY5" fmla="*/ 481149 h 87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3040" h="873034">
                <a:moveTo>
                  <a:pt x="1055914" y="402771"/>
                </a:moveTo>
                <a:cubicBezTo>
                  <a:pt x="555171" y="317862"/>
                  <a:pt x="54429" y="232954"/>
                  <a:pt x="1212669" y="180703"/>
                </a:cubicBezTo>
                <a:cubicBezTo>
                  <a:pt x="2370909" y="128452"/>
                  <a:pt x="6927668" y="0"/>
                  <a:pt x="8005354" y="89263"/>
                </a:cubicBezTo>
                <a:cubicBezTo>
                  <a:pt x="9083040" y="178526"/>
                  <a:pt x="8830492" y="592183"/>
                  <a:pt x="7678783" y="716280"/>
                </a:cubicBezTo>
                <a:cubicBezTo>
                  <a:pt x="6527074" y="840377"/>
                  <a:pt x="2190206" y="873034"/>
                  <a:pt x="1095103" y="833846"/>
                </a:cubicBezTo>
                <a:cubicBezTo>
                  <a:pt x="0" y="794658"/>
                  <a:pt x="554083" y="637903"/>
                  <a:pt x="1108166" y="48114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animBg="1"/>
      <p:bldP spid="8" grpId="0" build="p"/>
      <p:bldP spid="9" grpId="0" build="p"/>
      <p:bldP spid="10" grpId="0" build="p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ขัตติยพันธกรณีย์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Admin\Pictures\2561-08-20 ขัต๑\ขัต๑ 001.jpg"/>
          <p:cNvPicPr>
            <a:picLocks noChangeAspect="1" noChangeArrowheads="1"/>
          </p:cNvPicPr>
          <p:nvPr/>
        </p:nvPicPr>
        <p:blipFill>
          <a:blip r:embed="rId2"/>
          <a:srcRect l="9174" t="63218" r="23853" b="11494"/>
          <a:stretch>
            <a:fillRect/>
          </a:stretch>
        </p:blipFill>
        <p:spPr bwMode="auto">
          <a:xfrm>
            <a:off x="214282" y="428604"/>
            <a:ext cx="7715304" cy="60722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107154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66"/>
                </a:solidFill>
                <a:latin typeface="#ZF Heah" pitchFamily="2" charset="0"/>
                <a:cs typeface="#ZF Heah" pitchFamily="2" charset="0"/>
              </a:rPr>
              <a:t>กล้า</a:t>
            </a:r>
            <a:endParaRPr lang="th-TH" dirty="0">
              <a:solidFill>
                <a:srgbClr val="FF0066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1071546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66"/>
                </a:solidFill>
                <a:latin typeface="#ZF Heah" pitchFamily="2" charset="0"/>
                <a:cs typeface="#ZF Heah" pitchFamily="2" charset="0"/>
              </a:rPr>
              <a:t>ไม่กล้า</a:t>
            </a:r>
            <a:endParaRPr lang="th-TH" dirty="0">
              <a:solidFill>
                <a:srgbClr val="FF0066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652554" y="287383"/>
            <a:ext cx="1648097" cy="781594"/>
          </a:xfrm>
          <a:custGeom>
            <a:avLst/>
            <a:gdLst>
              <a:gd name="connsiteX0" fmla="*/ 1304109 w 1648097"/>
              <a:gd name="connsiteY0" fmla="*/ 548640 h 781594"/>
              <a:gd name="connsiteX1" fmla="*/ 1173480 w 1648097"/>
              <a:gd name="connsiteY1" fmla="*/ 744583 h 781594"/>
              <a:gd name="connsiteX2" fmla="*/ 232955 w 1648097"/>
              <a:gd name="connsiteY2" fmla="*/ 705394 h 781594"/>
              <a:gd name="connsiteX3" fmla="*/ 193766 w 1648097"/>
              <a:gd name="connsiteY3" fmla="*/ 287383 h 781594"/>
              <a:gd name="connsiteX4" fmla="*/ 1395549 w 1648097"/>
              <a:gd name="connsiteY4" fmla="*/ 169817 h 781594"/>
              <a:gd name="connsiteX5" fmla="*/ 1630680 w 1648097"/>
              <a:gd name="connsiteY5" fmla="*/ 169817 h 781594"/>
              <a:gd name="connsiteX6" fmla="*/ 1291046 w 1648097"/>
              <a:gd name="connsiteY6" fmla="*/ 274320 h 781594"/>
              <a:gd name="connsiteX7" fmla="*/ 1617617 w 1648097"/>
              <a:gd name="connsiteY7" fmla="*/ 104503 h 781594"/>
              <a:gd name="connsiteX8" fmla="*/ 1460863 w 1648097"/>
              <a:gd name="connsiteY8" fmla="*/ 0 h 78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8097" h="781594">
                <a:moveTo>
                  <a:pt x="1304109" y="548640"/>
                </a:moveTo>
                <a:cubicBezTo>
                  <a:pt x="1328057" y="633548"/>
                  <a:pt x="1352006" y="718457"/>
                  <a:pt x="1173480" y="744583"/>
                </a:cubicBezTo>
                <a:cubicBezTo>
                  <a:pt x="994954" y="770709"/>
                  <a:pt x="396241" y="781594"/>
                  <a:pt x="232955" y="705394"/>
                </a:cubicBezTo>
                <a:cubicBezTo>
                  <a:pt x="69669" y="629194"/>
                  <a:pt x="0" y="376646"/>
                  <a:pt x="193766" y="287383"/>
                </a:cubicBezTo>
                <a:cubicBezTo>
                  <a:pt x="387532" y="198120"/>
                  <a:pt x="1156063" y="189411"/>
                  <a:pt x="1395549" y="169817"/>
                </a:cubicBezTo>
                <a:cubicBezTo>
                  <a:pt x="1635035" y="150223"/>
                  <a:pt x="1648097" y="152400"/>
                  <a:pt x="1630680" y="169817"/>
                </a:cubicBezTo>
                <a:cubicBezTo>
                  <a:pt x="1613263" y="187234"/>
                  <a:pt x="1293223" y="285206"/>
                  <a:pt x="1291046" y="274320"/>
                </a:cubicBezTo>
                <a:cubicBezTo>
                  <a:pt x="1288869" y="263434"/>
                  <a:pt x="1589314" y="150223"/>
                  <a:pt x="1617617" y="104503"/>
                </a:cubicBezTo>
                <a:cubicBezTo>
                  <a:pt x="1645920" y="58783"/>
                  <a:pt x="1553391" y="29391"/>
                  <a:pt x="1460863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6429388" y="357166"/>
            <a:ext cx="1500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คน/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สัตว์มีกระดูก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ZF Heah" pitchFamily="2" charset="0"/>
              <a:cs typeface="#ZF Hea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5500702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คือ  </a:t>
            </a:r>
            <a:r>
              <a:rPr lang="th-TH" sz="4800" dirty="0" smtClean="0">
                <a:solidFill>
                  <a:srgbClr val="FF0000"/>
                </a:solidFill>
              </a:rPr>
              <a:t>เริ่ม</a:t>
            </a:r>
            <a:endParaRPr lang="th-TH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p"/>
      <p:bldP spid="7" grpId="0" animBg="1"/>
      <p:bldP spid="8" grpId="0" build="p"/>
      <p:bldP spid="9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ขัตติยพันธกรณีย์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dmin\Pictures\2561-08-20 ขัด๒\ขัด๒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7786741" cy="6192851"/>
          </a:xfrm>
          <a:prstGeom prst="rect">
            <a:avLst/>
          </a:prstGeom>
          <a:noFill/>
        </p:spPr>
      </p:pic>
      <p:pic>
        <p:nvPicPr>
          <p:cNvPr id="5" name="Picture 2" descr="C:\Users\Admin\Pictures\2561-08-20 ขัด๒\ขัด๒ 001.jpg"/>
          <p:cNvPicPr>
            <a:picLocks noChangeAspect="1" noChangeArrowheads="1"/>
          </p:cNvPicPr>
          <p:nvPr/>
        </p:nvPicPr>
        <p:blipFill>
          <a:blip r:embed="rId2"/>
          <a:srcRect l="2630" t="91431" r="71682" b="1071"/>
          <a:stretch>
            <a:fillRect/>
          </a:stretch>
        </p:blipFill>
        <p:spPr bwMode="auto">
          <a:xfrm>
            <a:off x="6215074" y="642918"/>
            <a:ext cx="2714644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ขัตติยพันธกรณีย์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46" name="Picture 2" descr="https://www.silpa-mag.com/wp-content/uploads/2017/04/1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76200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ขัตติยพันธกรณีย์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dmin\Pictures\2561-08-20 ขัด๒\ขัด๒ 001.jpg"/>
          <p:cNvPicPr>
            <a:picLocks noChangeAspect="1" noChangeArrowheads="1"/>
          </p:cNvPicPr>
          <p:nvPr/>
        </p:nvPicPr>
        <p:blipFill>
          <a:blip r:embed="rId2"/>
          <a:srcRect l="14679" r="24771" b="85004"/>
          <a:stretch>
            <a:fillRect/>
          </a:stretch>
        </p:blipFill>
        <p:spPr bwMode="auto">
          <a:xfrm>
            <a:off x="500034" y="428604"/>
            <a:ext cx="6572296" cy="3143272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2042161" y="796834"/>
            <a:ext cx="6148250" cy="899161"/>
          </a:xfrm>
          <a:custGeom>
            <a:avLst/>
            <a:gdLst>
              <a:gd name="connsiteX0" fmla="*/ 674913 w 6148250"/>
              <a:gd name="connsiteY0" fmla="*/ 0 h 899161"/>
              <a:gd name="connsiteX1" fmla="*/ 5050970 w 6148250"/>
              <a:gd name="connsiteY1" fmla="*/ 65315 h 899161"/>
              <a:gd name="connsiteX2" fmla="*/ 5429793 w 6148250"/>
              <a:gd name="connsiteY2" fmla="*/ 692332 h 899161"/>
              <a:gd name="connsiteX3" fmla="*/ 740228 w 6148250"/>
              <a:gd name="connsiteY3" fmla="*/ 796835 h 899161"/>
              <a:gd name="connsiteX4" fmla="*/ 988422 w 6148250"/>
              <a:gd name="connsiteY4" fmla="*/ 78377 h 89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8250" h="899161">
                <a:moveTo>
                  <a:pt x="674913" y="0"/>
                </a:moveTo>
                <a:lnTo>
                  <a:pt x="5050970" y="65315"/>
                </a:lnTo>
                <a:cubicBezTo>
                  <a:pt x="5843450" y="180704"/>
                  <a:pt x="6148250" y="570412"/>
                  <a:pt x="5429793" y="692332"/>
                </a:cubicBezTo>
                <a:cubicBezTo>
                  <a:pt x="4711336" y="814252"/>
                  <a:pt x="1480456" y="899161"/>
                  <a:pt x="740228" y="796835"/>
                </a:cubicBezTo>
                <a:cubicBezTo>
                  <a:pt x="0" y="694509"/>
                  <a:pt x="494211" y="386443"/>
                  <a:pt x="988422" y="78377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Freeform 5"/>
          <p:cNvSpPr/>
          <p:nvPr/>
        </p:nvSpPr>
        <p:spPr>
          <a:xfrm>
            <a:off x="6200503" y="1384663"/>
            <a:ext cx="984068" cy="3021874"/>
          </a:xfrm>
          <a:custGeom>
            <a:avLst/>
            <a:gdLst>
              <a:gd name="connsiteX0" fmla="*/ 984068 w 984068"/>
              <a:gd name="connsiteY0" fmla="*/ 0 h 3021874"/>
              <a:gd name="connsiteX1" fmla="*/ 579120 w 984068"/>
              <a:gd name="connsiteY1" fmla="*/ 2468880 h 3021874"/>
              <a:gd name="connsiteX2" fmla="*/ 56606 w 984068"/>
              <a:gd name="connsiteY2" fmla="*/ 2939143 h 3021874"/>
              <a:gd name="connsiteX3" fmla="*/ 239486 w 984068"/>
              <a:gd name="connsiteY3" fmla="*/ 2586446 h 3021874"/>
              <a:gd name="connsiteX4" fmla="*/ 134983 w 984068"/>
              <a:gd name="connsiteY4" fmla="*/ 2978331 h 3021874"/>
              <a:gd name="connsiteX5" fmla="*/ 670560 w 984068"/>
              <a:gd name="connsiteY5" fmla="*/ 2847703 h 302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068" h="3021874">
                <a:moveTo>
                  <a:pt x="984068" y="0"/>
                </a:moveTo>
                <a:cubicBezTo>
                  <a:pt x="858882" y="989511"/>
                  <a:pt x="733697" y="1979023"/>
                  <a:pt x="579120" y="2468880"/>
                </a:cubicBezTo>
                <a:cubicBezTo>
                  <a:pt x="424543" y="2958737"/>
                  <a:pt x="113212" y="2919549"/>
                  <a:pt x="56606" y="2939143"/>
                </a:cubicBezTo>
                <a:cubicBezTo>
                  <a:pt x="0" y="2958737"/>
                  <a:pt x="226423" y="2579915"/>
                  <a:pt x="239486" y="2586446"/>
                </a:cubicBezTo>
                <a:cubicBezTo>
                  <a:pt x="252549" y="2592977"/>
                  <a:pt x="63137" y="2934788"/>
                  <a:pt x="134983" y="2978331"/>
                </a:cubicBezTo>
                <a:cubicBezTo>
                  <a:pt x="206829" y="3021874"/>
                  <a:pt x="438694" y="2934788"/>
                  <a:pt x="670560" y="284770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2428860" y="4286256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A50021"/>
                </a:solidFill>
                <a:latin typeface="#ZF Heah" pitchFamily="2" charset="0"/>
                <a:cs typeface="#ZF Heah" pitchFamily="2" charset="0"/>
              </a:rPr>
              <a:t>หน้าเหลืองกว่าพระลักษณ์</a:t>
            </a:r>
            <a:endParaRPr lang="th-TH" sz="3600" b="1" dirty="0">
              <a:solidFill>
                <a:srgbClr val="A50021"/>
              </a:solidFill>
              <a:latin typeface="#ZF Heah" pitchFamily="2" charset="0"/>
              <a:cs typeface="#ZF He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ขัตติยพันธกรณี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dmin\Pictures\2561-08-20 ขัด๒\ขัด๒ 001.jpg"/>
          <p:cNvPicPr>
            <a:picLocks noChangeAspect="1" noChangeArrowheads="1"/>
          </p:cNvPicPr>
          <p:nvPr/>
        </p:nvPicPr>
        <p:blipFill>
          <a:blip r:embed="rId2"/>
          <a:srcRect l="15596" t="14996" r="22018" b="58472"/>
          <a:stretch>
            <a:fillRect/>
          </a:stretch>
        </p:blipFill>
        <p:spPr bwMode="auto">
          <a:xfrm>
            <a:off x="285720" y="714356"/>
            <a:ext cx="7358114" cy="52864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214290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7415"/>
                </a:solidFill>
                <a:latin typeface="_Layiji MaHaNiYom V 1.2" pitchFamily="2" charset="0"/>
                <a:cs typeface="_Layiji MaHaNiYom V 1.2" pitchFamily="2" charset="0"/>
              </a:rPr>
              <a:t>แต่งด้วยอินทรวิเชียรฉันท์แต่ไม่เครังครัด ครุ ลหุ</a:t>
            </a:r>
            <a:endParaRPr lang="th-TH" dirty="0">
              <a:solidFill>
                <a:srgbClr val="FF7415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46017" y="2434046"/>
            <a:ext cx="655320" cy="851262"/>
          </a:xfrm>
          <a:custGeom>
            <a:avLst/>
            <a:gdLst>
              <a:gd name="connsiteX0" fmla="*/ 394063 w 655320"/>
              <a:gd name="connsiteY0" fmla="*/ 766354 h 851262"/>
              <a:gd name="connsiteX1" fmla="*/ 41366 w 655320"/>
              <a:gd name="connsiteY1" fmla="*/ 740228 h 851262"/>
              <a:gd name="connsiteX2" fmla="*/ 145869 w 655320"/>
              <a:gd name="connsiteY2" fmla="*/ 100148 h 851262"/>
              <a:gd name="connsiteX3" fmla="*/ 576943 w 655320"/>
              <a:gd name="connsiteY3" fmla="*/ 139337 h 851262"/>
              <a:gd name="connsiteX4" fmla="*/ 616132 w 655320"/>
              <a:gd name="connsiteY4" fmla="*/ 583474 h 851262"/>
              <a:gd name="connsiteX5" fmla="*/ 433252 w 655320"/>
              <a:gd name="connsiteY5" fmla="*/ 805543 h 8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5320" h="851262">
                <a:moveTo>
                  <a:pt x="394063" y="766354"/>
                </a:moveTo>
                <a:cubicBezTo>
                  <a:pt x="238397" y="808808"/>
                  <a:pt x="82732" y="851262"/>
                  <a:pt x="41366" y="740228"/>
                </a:cubicBezTo>
                <a:cubicBezTo>
                  <a:pt x="0" y="629194"/>
                  <a:pt x="56606" y="200296"/>
                  <a:pt x="145869" y="100148"/>
                </a:cubicBezTo>
                <a:cubicBezTo>
                  <a:pt x="235132" y="0"/>
                  <a:pt x="498566" y="58783"/>
                  <a:pt x="576943" y="139337"/>
                </a:cubicBezTo>
                <a:cubicBezTo>
                  <a:pt x="655320" y="219891"/>
                  <a:pt x="640081" y="472440"/>
                  <a:pt x="616132" y="583474"/>
                </a:cubicBezTo>
                <a:cubicBezTo>
                  <a:pt x="592183" y="694508"/>
                  <a:pt x="512717" y="750025"/>
                  <a:pt x="433252" y="80554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214282" y="2214554"/>
            <a:ext cx="1428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#ZF Heah" pitchFamily="2" charset="0"/>
                <a:cs typeface="#ZF Heah" pitchFamily="2" charset="0"/>
              </a:rPr>
              <a:t>ดำริ </a:t>
            </a:r>
            <a:r>
              <a:rPr lang="en-US" dirty="0" smtClean="0">
                <a:solidFill>
                  <a:srgbClr val="FF0000"/>
                </a:solidFill>
                <a:latin typeface="#ZF Heah" pitchFamily="2" charset="0"/>
                <a:cs typeface="#ZF Heah" pitchFamily="2" charset="0"/>
              </a:rPr>
              <a:t>= </a:t>
            </a:r>
            <a:r>
              <a:rPr lang="th-TH" dirty="0" smtClean="0">
                <a:solidFill>
                  <a:srgbClr val="FF0000"/>
                </a:solidFill>
                <a:latin typeface="#ZF Heah" pitchFamily="2" charset="0"/>
                <a:cs typeface="#ZF Heah" pitchFamily="2" charset="0"/>
              </a:rPr>
              <a:t>คิด</a:t>
            </a:r>
            <a:endParaRPr lang="th-TH" dirty="0">
              <a:solidFill>
                <a:srgbClr val="FF0000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786182" y="4000504"/>
            <a:ext cx="571504" cy="16430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3214678" y="3071810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#ZF Heah" pitchFamily="2" charset="0"/>
                <a:cs typeface="#ZF Heah" pitchFamily="2" charset="0"/>
              </a:rPr>
              <a:t>กลัวเหมือนใคร</a:t>
            </a:r>
            <a:endParaRPr lang="th-TH" dirty="0">
              <a:solidFill>
                <a:srgbClr val="FF0000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5643578"/>
            <a:ext cx="6786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i="1" dirty="0" smtClean="0">
                <a:solidFill>
                  <a:srgbClr val="FF0000"/>
                </a:solidFill>
              </a:rPr>
              <a:t>พระมหินทราธิราช  เสียกรุงศรี ครั้งที่ ๑</a:t>
            </a:r>
          </a:p>
          <a:p>
            <a:r>
              <a:rPr lang="th-TH" i="1" dirty="0" smtClean="0">
                <a:solidFill>
                  <a:srgbClr val="FF0000"/>
                </a:solidFill>
              </a:rPr>
              <a:t>พระเจ้าเอกทัศน์     เสีย</a:t>
            </a:r>
            <a:r>
              <a:rPr lang="th-TH" i="1" dirty="0" smtClean="0">
                <a:solidFill>
                  <a:srgbClr val="FF0000"/>
                </a:solidFill>
              </a:rPr>
              <a:t>กรุงศรี ครั้งที่ </a:t>
            </a:r>
            <a:r>
              <a:rPr lang="th-TH" i="1" dirty="0" smtClean="0">
                <a:solidFill>
                  <a:srgbClr val="FF0000"/>
                </a:solidFill>
              </a:rPr>
              <a:t>๒</a:t>
            </a:r>
            <a:endParaRPr lang="th-TH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ขัตติยพันธกรณี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Admin\Pictures\2561-08-20 ขัต๑\ขัต๑ 001.jpg"/>
          <p:cNvPicPr>
            <a:picLocks noChangeAspect="1" noChangeArrowheads="1"/>
          </p:cNvPicPr>
          <p:nvPr/>
        </p:nvPicPr>
        <p:blipFill>
          <a:blip r:embed="rId2"/>
          <a:srcRect l="27780" t="4598" r="39681" b="86653"/>
          <a:stretch>
            <a:fillRect/>
          </a:stretch>
        </p:blipFill>
        <p:spPr bwMode="auto">
          <a:xfrm>
            <a:off x="2500298" y="785794"/>
            <a:ext cx="3929090" cy="1214446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857224" y="2357430"/>
            <a:ext cx="6929486" cy="107157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#ZF Heah" pitchFamily="2" charset="0"/>
                <a:cs typeface="#ZF Heah" pitchFamily="2" charset="0"/>
              </a:rPr>
              <a:t>บทพระนิพนธ์ กรมพระยาดำรงราชานุภาพ</a:t>
            </a:r>
            <a:endParaRPr lang="th-TH" sz="3200" b="1" dirty="0">
              <a:latin typeface="#ZF Heah" pitchFamily="2" charset="0"/>
              <a:cs typeface="#ZF Heah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43042" y="3857628"/>
            <a:ext cx="5643602" cy="257176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#ZF Heah" pitchFamily="2" charset="0"/>
                <a:cs typeface="#ZF Heah" pitchFamily="2" charset="0"/>
              </a:rPr>
              <a:t>ให้กำลังใจ ร.๕</a:t>
            </a:r>
            <a:endParaRPr lang="th-TH" sz="3200" b="1" dirty="0">
              <a:latin typeface="#ZF Heah" pitchFamily="2" charset="0"/>
              <a:cs typeface="#ZF He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ขัตติยพันธกรณีย์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Admin\Pictures\2561-08-20 ขัต๓\ขัต๓ 001.jpg"/>
          <p:cNvPicPr>
            <a:picLocks noChangeAspect="1" noChangeArrowheads="1"/>
          </p:cNvPicPr>
          <p:nvPr/>
        </p:nvPicPr>
        <p:blipFill>
          <a:blip r:embed="rId2"/>
          <a:srcRect l="7608" r="3950"/>
          <a:stretch>
            <a:fillRect/>
          </a:stretch>
        </p:blipFill>
        <p:spPr bwMode="auto">
          <a:xfrm>
            <a:off x="357158" y="428604"/>
            <a:ext cx="4857784" cy="6286544"/>
          </a:xfrm>
          <a:prstGeom prst="rect">
            <a:avLst/>
          </a:prstGeom>
          <a:noFill/>
        </p:spPr>
      </p:pic>
      <p:pic>
        <p:nvPicPr>
          <p:cNvPr id="5" name="Picture 2" descr="C:\Users\Admin\Pictures\2561-08-20 ขัต๓\ขัต๓ 001.jpg"/>
          <p:cNvPicPr>
            <a:picLocks noChangeAspect="1" noChangeArrowheads="1"/>
          </p:cNvPicPr>
          <p:nvPr/>
        </p:nvPicPr>
        <p:blipFill>
          <a:blip r:embed="rId2"/>
          <a:srcRect l="59459" t="89621" r="3950" b="152"/>
          <a:stretch>
            <a:fillRect/>
          </a:stretch>
        </p:blipFill>
        <p:spPr bwMode="auto">
          <a:xfrm>
            <a:off x="3990822" y="285728"/>
            <a:ext cx="4019726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ขัตติยพันธกรณี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Admin\Pictures\2561-08-20 ขัต๓\ขัต๓ 001.jpg"/>
          <p:cNvPicPr>
            <a:picLocks noChangeAspect="1" noChangeArrowheads="1"/>
          </p:cNvPicPr>
          <p:nvPr/>
        </p:nvPicPr>
        <p:blipFill>
          <a:blip r:embed="rId2"/>
          <a:srcRect l="7608" t="1551" r="24760" b="67045"/>
          <a:stretch>
            <a:fillRect/>
          </a:stretch>
        </p:blipFill>
        <p:spPr bwMode="auto">
          <a:xfrm>
            <a:off x="357158" y="428604"/>
            <a:ext cx="6143668" cy="62151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43570" y="1357298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  <a:latin typeface="_Layiji MaHaNiYom V 1.2" pitchFamily="2" charset="0"/>
                <a:cs typeface="_Layiji MaHaNiYom V 1.2" pitchFamily="2" charset="0"/>
              </a:rPr>
              <a:t>ศิระ + อาตมา</a:t>
            </a:r>
            <a:endParaRPr lang="th-TH" sz="3200" dirty="0">
              <a:solidFill>
                <a:srgbClr val="FF000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6" y="2500306"/>
            <a:ext cx="300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FF0000"/>
                </a:solidFill>
                <a:latin typeface="_Layiji MaHaNiYom V 1.2" pitchFamily="2" charset="0"/>
                <a:cs typeface="_Layiji MaHaNiYom V 1.2" pitchFamily="2" charset="0"/>
              </a:rPr>
              <a:t>พระราชนิพนธ์</a:t>
            </a:r>
            <a:endParaRPr lang="th-TH" sz="3600" dirty="0">
              <a:solidFill>
                <a:srgbClr val="FF000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 rot="19887464">
            <a:off x="5673064" y="2715493"/>
            <a:ext cx="357190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714348" y="714356"/>
            <a:ext cx="5643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#ZF Heah" pitchFamily="2" charset="0"/>
                <a:cs typeface="#ZF Heah" pitchFamily="2" charset="0"/>
              </a:rPr>
              <a:t>เป็นอิทรวิเชียรฉันท์๑๑ ที่ผู้แต่งไม่เน้นฉันทลักษณ์เท่าใดนัก</a:t>
            </a:r>
            <a:endParaRPr lang="th-TH" b="1" dirty="0">
              <a:solidFill>
                <a:srgbClr val="FF0000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437606" y="5760720"/>
            <a:ext cx="7818121" cy="990600"/>
          </a:xfrm>
          <a:custGeom>
            <a:avLst/>
            <a:gdLst>
              <a:gd name="connsiteX0" fmla="*/ 947057 w 7818121"/>
              <a:gd name="connsiteY0" fmla="*/ 130629 h 990600"/>
              <a:gd name="connsiteX1" fmla="*/ 6864532 w 7818121"/>
              <a:gd name="connsiteY1" fmla="*/ 222069 h 990600"/>
              <a:gd name="connsiteX2" fmla="*/ 6668589 w 7818121"/>
              <a:gd name="connsiteY2" fmla="*/ 888274 h 990600"/>
              <a:gd name="connsiteX3" fmla="*/ 907869 w 7818121"/>
              <a:gd name="connsiteY3" fmla="*/ 836023 h 990600"/>
              <a:gd name="connsiteX4" fmla="*/ 1221377 w 7818121"/>
              <a:gd name="connsiteY4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8121" h="990600">
                <a:moveTo>
                  <a:pt x="947057" y="130629"/>
                </a:moveTo>
                <a:lnTo>
                  <a:pt x="6864532" y="222069"/>
                </a:lnTo>
                <a:cubicBezTo>
                  <a:pt x="7818121" y="348343"/>
                  <a:pt x="7661366" y="785948"/>
                  <a:pt x="6668589" y="888274"/>
                </a:cubicBezTo>
                <a:cubicBezTo>
                  <a:pt x="5675812" y="990600"/>
                  <a:pt x="1815738" y="984069"/>
                  <a:pt x="907869" y="836023"/>
                </a:cubicBezTo>
                <a:cubicBezTo>
                  <a:pt x="0" y="687977"/>
                  <a:pt x="610688" y="343988"/>
                  <a:pt x="1221377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6500826" y="4786322"/>
            <a:ext cx="171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โวหารอะไร</a:t>
            </a:r>
            <a:endParaRPr lang="th-TH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ZF Heah" pitchFamily="2" charset="0"/>
              <a:cs typeface="#ZF Heah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6715140" y="5929330"/>
            <a:ext cx="285752" cy="71438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allAtOnce"/>
      <p:bldP spid="7" grpId="0" animBg="1"/>
      <p:bldP spid="8" grpId="0" build="p"/>
      <p:bldP spid="9" grpId="0" animBg="1"/>
      <p:bldP spid="10" grpId="0" build="p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ขัตติยพันธกรณีย์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Admin\Pictures\2561-08-20 ขัต๓\ขัต๓ 001.jpg"/>
          <p:cNvPicPr>
            <a:picLocks noChangeAspect="1" noChangeArrowheads="1"/>
          </p:cNvPicPr>
          <p:nvPr/>
        </p:nvPicPr>
        <p:blipFill>
          <a:blip r:embed="rId2"/>
          <a:srcRect l="7608" t="31818" r="24760" b="35890"/>
          <a:stretch>
            <a:fillRect/>
          </a:stretch>
        </p:blipFill>
        <p:spPr bwMode="auto">
          <a:xfrm>
            <a:off x="357158" y="500042"/>
            <a:ext cx="6429420" cy="6072230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5016137" y="1071154"/>
            <a:ext cx="1484812" cy="775063"/>
          </a:xfrm>
          <a:custGeom>
            <a:avLst/>
            <a:gdLst>
              <a:gd name="connsiteX0" fmla="*/ 1136469 w 1484812"/>
              <a:gd name="connsiteY0" fmla="*/ 574766 h 775063"/>
              <a:gd name="connsiteX1" fmla="*/ 222069 w 1484812"/>
              <a:gd name="connsiteY1" fmla="*/ 692332 h 775063"/>
              <a:gd name="connsiteX2" fmla="*/ 182880 w 1484812"/>
              <a:gd name="connsiteY2" fmla="*/ 78377 h 775063"/>
              <a:gd name="connsiteX3" fmla="*/ 1319349 w 1484812"/>
              <a:gd name="connsiteY3" fmla="*/ 222069 h 775063"/>
              <a:gd name="connsiteX4" fmla="*/ 1175657 w 1484812"/>
              <a:gd name="connsiteY4" fmla="*/ 522515 h 77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4812" h="775063">
                <a:moveTo>
                  <a:pt x="1136469" y="574766"/>
                </a:moveTo>
                <a:cubicBezTo>
                  <a:pt x="758734" y="674914"/>
                  <a:pt x="381000" y="775063"/>
                  <a:pt x="222069" y="692332"/>
                </a:cubicBezTo>
                <a:cubicBezTo>
                  <a:pt x="63138" y="609601"/>
                  <a:pt x="0" y="156754"/>
                  <a:pt x="182880" y="78377"/>
                </a:cubicBezTo>
                <a:cubicBezTo>
                  <a:pt x="365760" y="0"/>
                  <a:pt x="1153886" y="148046"/>
                  <a:pt x="1319349" y="222069"/>
                </a:cubicBezTo>
                <a:cubicBezTo>
                  <a:pt x="1484812" y="296092"/>
                  <a:pt x="1330234" y="409303"/>
                  <a:pt x="1175657" y="52251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Left Arrow 5"/>
          <p:cNvSpPr/>
          <p:nvPr/>
        </p:nvSpPr>
        <p:spPr>
          <a:xfrm>
            <a:off x="6500826" y="1285860"/>
            <a:ext cx="428628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7286644" y="1000108"/>
            <a:ext cx="171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ทั้งคืน ทั้งวัน</a:t>
            </a:r>
            <a:endParaRPr lang="th-TH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ZF Heah" pitchFamily="2" charset="0"/>
              <a:cs typeface="#ZF Hea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2000240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66"/>
                </a:solidFill>
                <a:latin typeface="#ZF Heah" pitchFamily="2" charset="0"/>
                <a:cs typeface="#ZF Heah" pitchFamily="2" charset="0"/>
              </a:rPr>
              <a:t>กัปตัน</a:t>
            </a:r>
            <a:endParaRPr lang="th-TH" b="1" dirty="0">
              <a:solidFill>
                <a:srgbClr val="FF0066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478632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66"/>
                </a:solidFill>
                <a:latin typeface="#ZF Heah" pitchFamily="2" charset="0"/>
                <a:cs typeface="#ZF Heah" pitchFamily="2" charset="0"/>
              </a:rPr>
              <a:t>= </a:t>
            </a:r>
            <a:r>
              <a:rPr lang="th-TH" dirty="0" smtClean="0">
                <a:solidFill>
                  <a:srgbClr val="FF0066"/>
                </a:solidFill>
                <a:latin typeface="#ZF Heah" pitchFamily="2" charset="0"/>
                <a:cs typeface="#ZF Heah" pitchFamily="2" charset="0"/>
              </a:rPr>
              <a:t>พาหนะใหญ่</a:t>
            </a:r>
            <a:endParaRPr lang="th-TH" dirty="0">
              <a:solidFill>
                <a:srgbClr val="FF0066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923109" y="4622074"/>
            <a:ext cx="3638005" cy="864326"/>
          </a:xfrm>
          <a:custGeom>
            <a:avLst/>
            <a:gdLst>
              <a:gd name="connsiteX0" fmla="*/ 317862 w 3638005"/>
              <a:gd name="connsiteY0" fmla="*/ 224246 h 864326"/>
              <a:gd name="connsiteX1" fmla="*/ 1036320 w 3638005"/>
              <a:gd name="connsiteY1" fmla="*/ 15240 h 864326"/>
              <a:gd name="connsiteX2" fmla="*/ 3270068 w 3638005"/>
              <a:gd name="connsiteY2" fmla="*/ 132806 h 864326"/>
              <a:gd name="connsiteX3" fmla="*/ 3165565 w 3638005"/>
              <a:gd name="connsiteY3" fmla="*/ 772886 h 864326"/>
              <a:gd name="connsiteX4" fmla="*/ 435428 w 3638005"/>
              <a:gd name="connsiteY4" fmla="*/ 681446 h 864326"/>
              <a:gd name="connsiteX5" fmla="*/ 552994 w 3638005"/>
              <a:gd name="connsiteY5" fmla="*/ 158932 h 86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8005" h="864326">
                <a:moveTo>
                  <a:pt x="317862" y="224246"/>
                </a:moveTo>
                <a:cubicBezTo>
                  <a:pt x="431074" y="127363"/>
                  <a:pt x="544286" y="30480"/>
                  <a:pt x="1036320" y="15240"/>
                </a:cubicBezTo>
                <a:cubicBezTo>
                  <a:pt x="1528354" y="0"/>
                  <a:pt x="2915194" y="6532"/>
                  <a:pt x="3270068" y="132806"/>
                </a:cubicBezTo>
                <a:cubicBezTo>
                  <a:pt x="3624942" y="259080"/>
                  <a:pt x="3638005" y="681446"/>
                  <a:pt x="3165565" y="772886"/>
                </a:cubicBezTo>
                <a:cubicBezTo>
                  <a:pt x="2693125" y="864326"/>
                  <a:pt x="870856" y="783772"/>
                  <a:pt x="435428" y="681446"/>
                </a:cubicBezTo>
                <a:cubicBezTo>
                  <a:pt x="0" y="579120"/>
                  <a:pt x="276497" y="369026"/>
                  <a:pt x="552994" y="15893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Freeform 10"/>
          <p:cNvSpPr/>
          <p:nvPr/>
        </p:nvSpPr>
        <p:spPr>
          <a:xfrm>
            <a:off x="224245" y="5815149"/>
            <a:ext cx="2806338" cy="679268"/>
          </a:xfrm>
          <a:custGeom>
            <a:avLst/>
            <a:gdLst>
              <a:gd name="connsiteX0" fmla="*/ 376646 w 2806338"/>
              <a:gd name="connsiteY0" fmla="*/ 637902 h 679268"/>
              <a:gd name="connsiteX1" fmla="*/ 206829 w 2806338"/>
              <a:gd name="connsiteY1" fmla="*/ 441960 h 679268"/>
              <a:gd name="connsiteX2" fmla="*/ 376646 w 2806338"/>
              <a:gd name="connsiteY2" fmla="*/ 50074 h 679268"/>
              <a:gd name="connsiteX3" fmla="*/ 2466704 w 2806338"/>
              <a:gd name="connsiteY3" fmla="*/ 141514 h 679268"/>
              <a:gd name="connsiteX4" fmla="*/ 2414452 w 2806338"/>
              <a:gd name="connsiteY4" fmla="*/ 533400 h 679268"/>
              <a:gd name="connsiteX5" fmla="*/ 1225732 w 2806338"/>
              <a:gd name="connsiteY5" fmla="*/ 664028 h 679268"/>
              <a:gd name="connsiteX6" fmla="*/ 520338 w 2806338"/>
              <a:gd name="connsiteY6" fmla="*/ 624840 h 67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6338" h="679268">
                <a:moveTo>
                  <a:pt x="376646" y="637902"/>
                </a:moveTo>
                <a:cubicBezTo>
                  <a:pt x="291737" y="588916"/>
                  <a:pt x="206829" y="539931"/>
                  <a:pt x="206829" y="441960"/>
                </a:cubicBezTo>
                <a:cubicBezTo>
                  <a:pt x="206829" y="343989"/>
                  <a:pt x="0" y="100148"/>
                  <a:pt x="376646" y="50074"/>
                </a:cubicBezTo>
                <a:cubicBezTo>
                  <a:pt x="753292" y="0"/>
                  <a:pt x="2127070" y="60960"/>
                  <a:pt x="2466704" y="141514"/>
                </a:cubicBezTo>
                <a:cubicBezTo>
                  <a:pt x="2806338" y="222068"/>
                  <a:pt x="2621281" y="446314"/>
                  <a:pt x="2414452" y="533400"/>
                </a:cubicBezTo>
                <a:cubicBezTo>
                  <a:pt x="2207623" y="620486"/>
                  <a:pt x="1541418" y="648788"/>
                  <a:pt x="1225732" y="664028"/>
                </a:cubicBezTo>
                <a:cubicBezTo>
                  <a:pt x="910046" y="679268"/>
                  <a:pt x="715192" y="652054"/>
                  <a:pt x="520338" y="62484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Freeform 11"/>
          <p:cNvSpPr/>
          <p:nvPr/>
        </p:nvSpPr>
        <p:spPr>
          <a:xfrm>
            <a:off x="-322217" y="1674222"/>
            <a:ext cx="7559040" cy="1456509"/>
          </a:xfrm>
          <a:custGeom>
            <a:avLst/>
            <a:gdLst>
              <a:gd name="connsiteX0" fmla="*/ 1223554 w 7559040"/>
              <a:gd name="connsiteY0" fmla="*/ 285207 h 1456509"/>
              <a:gd name="connsiteX1" fmla="*/ 1733006 w 7559040"/>
              <a:gd name="connsiteY1" fmla="*/ 102327 h 1456509"/>
              <a:gd name="connsiteX2" fmla="*/ 6631577 w 7559040"/>
              <a:gd name="connsiteY2" fmla="*/ 115389 h 1456509"/>
              <a:gd name="connsiteX3" fmla="*/ 7297783 w 7559040"/>
              <a:gd name="connsiteY3" fmla="*/ 794658 h 1456509"/>
              <a:gd name="connsiteX4" fmla="*/ 6435634 w 7559040"/>
              <a:gd name="connsiteY4" fmla="*/ 1264921 h 1456509"/>
              <a:gd name="connsiteX5" fmla="*/ 870857 w 7559040"/>
              <a:gd name="connsiteY5" fmla="*/ 1304109 h 1456509"/>
              <a:gd name="connsiteX6" fmla="*/ 1210491 w 7559040"/>
              <a:gd name="connsiteY6" fmla="*/ 350521 h 145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9040" h="1456509">
                <a:moveTo>
                  <a:pt x="1223554" y="285207"/>
                </a:moveTo>
                <a:cubicBezTo>
                  <a:pt x="1027611" y="207918"/>
                  <a:pt x="831669" y="130630"/>
                  <a:pt x="1733006" y="102327"/>
                </a:cubicBezTo>
                <a:cubicBezTo>
                  <a:pt x="2634343" y="74024"/>
                  <a:pt x="5704114" y="0"/>
                  <a:pt x="6631577" y="115389"/>
                </a:cubicBezTo>
                <a:cubicBezTo>
                  <a:pt x="7559040" y="230778"/>
                  <a:pt x="7330440" y="603069"/>
                  <a:pt x="7297783" y="794658"/>
                </a:cubicBezTo>
                <a:cubicBezTo>
                  <a:pt x="7265126" y="986247"/>
                  <a:pt x="7506788" y="1180013"/>
                  <a:pt x="6435634" y="1264921"/>
                </a:cubicBezTo>
                <a:cubicBezTo>
                  <a:pt x="5364480" y="1349829"/>
                  <a:pt x="1741714" y="1456509"/>
                  <a:pt x="870857" y="1304109"/>
                </a:cubicBezTo>
                <a:cubicBezTo>
                  <a:pt x="0" y="1151709"/>
                  <a:pt x="605245" y="751115"/>
                  <a:pt x="1210491" y="3505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Freeform 12"/>
          <p:cNvSpPr/>
          <p:nvPr/>
        </p:nvSpPr>
        <p:spPr>
          <a:xfrm>
            <a:off x="-217715" y="2797629"/>
            <a:ext cx="7807235" cy="1530531"/>
          </a:xfrm>
          <a:custGeom>
            <a:avLst/>
            <a:gdLst>
              <a:gd name="connsiteX0" fmla="*/ 1092926 w 7807235"/>
              <a:gd name="connsiteY0" fmla="*/ 533400 h 1530531"/>
              <a:gd name="connsiteX1" fmla="*/ 2438401 w 7807235"/>
              <a:gd name="connsiteY1" fmla="*/ 50074 h 1530531"/>
              <a:gd name="connsiteX2" fmla="*/ 7075715 w 7807235"/>
              <a:gd name="connsiteY2" fmla="*/ 232954 h 1530531"/>
              <a:gd name="connsiteX3" fmla="*/ 6827521 w 7807235"/>
              <a:gd name="connsiteY3" fmla="*/ 1147354 h 1530531"/>
              <a:gd name="connsiteX4" fmla="*/ 5913121 w 7807235"/>
              <a:gd name="connsiteY4" fmla="*/ 1356360 h 1530531"/>
              <a:gd name="connsiteX5" fmla="*/ 818606 w 7807235"/>
              <a:gd name="connsiteY5" fmla="*/ 1408611 h 1530531"/>
              <a:gd name="connsiteX6" fmla="*/ 1001486 w 7807235"/>
              <a:gd name="connsiteY6" fmla="*/ 624840 h 153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7235" h="1530531">
                <a:moveTo>
                  <a:pt x="1092926" y="533400"/>
                </a:moveTo>
                <a:cubicBezTo>
                  <a:pt x="1267098" y="316774"/>
                  <a:pt x="1441270" y="100148"/>
                  <a:pt x="2438401" y="50074"/>
                </a:cubicBezTo>
                <a:cubicBezTo>
                  <a:pt x="3435532" y="0"/>
                  <a:pt x="6344195" y="50074"/>
                  <a:pt x="7075715" y="232954"/>
                </a:cubicBezTo>
                <a:cubicBezTo>
                  <a:pt x="7807235" y="415834"/>
                  <a:pt x="7021287" y="960120"/>
                  <a:pt x="6827521" y="1147354"/>
                </a:cubicBezTo>
                <a:cubicBezTo>
                  <a:pt x="6633755" y="1334588"/>
                  <a:pt x="6914607" y="1312817"/>
                  <a:pt x="5913121" y="1356360"/>
                </a:cubicBezTo>
                <a:cubicBezTo>
                  <a:pt x="4911635" y="1399903"/>
                  <a:pt x="1637212" y="1530531"/>
                  <a:pt x="818606" y="1408611"/>
                </a:cubicBezTo>
                <a:cubicBezTo>
                  <a:pt x="0" y="1286691"/>
                  <a:pt x="500743" y="955765"/>
                  <a:pt x="1001486" y="62484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7500958" y="3000372"/>
            <a:ext cx="1214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มีโวหาร</a:t>
            </a:r>
            <a:endParaRPr lang="th-TH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1604" y="2000240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อุปมา</a:t>
            </a:r>
            <a:endParaRPr lang="th-TH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5984" y="335756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อุปลักษณ์</a:t>
            </a:r>
            <a:endParaRPr lang="th-TH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1604" y="4500570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นามนัย</a:t>
            </a:r>
            <a:endParaRPr lang="th-TH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71604" y="557214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อุปลักษณ์</a:t>
            </a:r>
            <a:endParaRPr lang="th-TH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allAtOnce"/>
      <p:bldP spid="9" grpId="0" build="allAtOnce"/>
      <p:bldP spid="10" grpId="0" animBg="1"/>
      <p:bldP spid="11" grpId="0" animBg="1"/>
      <p:bldP spid="12" grpId="0" animBg="1"/>
      <p:bldP spid="13" grpId="0" animBg="1"/>
      <p:bldP spid="14" grpId="0" build="p"/>
      <p:bldP spid="15" grpId="0" build="allAtOnce"/>
      <p:bldP spid="16" grpId="0" build="allAtOnce"/>
      <p:bldP spid="17" grpId="0" build="allAtOnce"/>
      <p:bldP spid="1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ขัตติยพันธกรณีย์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Admin\Pictures\2561-08-20 ขัต๓\ขัต๓ 001.jpg"/>
          <p:cNvPicPr>
            <a:picLocks noChangeAspect="1" noChangeArrowheads="1"/>
          </p:cNvPicPr>
          <p:nvPr/>
        </p:nvPicPr>
        <p:blipFill>
          <a:blip r:embed="rId2"/>
          <a:srcRect l="7608" t="63636" r="3950" b="2273"/>
          <a:stretch>
            <a:fillRect/>
          </a:stretch>
        </p:blipFill>
        <p:spPr bwMode="auto">
          <a:xfrm>
            <a:off x="357158" y="357166"/>
            <a:ext cx="7572428" cy="6215106"/>
          </a:xfrm>
          <a:prstGeom prst="rect">
            <a:avLst/>
          </a:prstGeom>
          <a:noFill/>
        </p:spPr>
      </p:pic>
      <p:sp>
        <p:nvSpPr>
          <p:cNvPr id="6" name="Freeform 5"/>
          <p:cNvSpPr/>
          <p:nvPr/>
        </p:nvSpPr>
        <p:spPr>
          <a:xfrm>
            <a:off x="1095103" y="1358537"/>
            <a:ext cx="613954" cy="755469"/>
          </a:xfrm>
          <a:custGeom>
            <a:avLst/>
            <a:gdLst>
              <a:gd name="connsiteX0" fmla="*/ 67491 w 613954"/>
              <a:gd name="connsiteY0" fmla="*/ 195943 h 755469"/>
              <a:gd name="connsiteX1" fmla="*/ 524691 w 613954"/>
              <a:gd name="connsiteY1" fmla="*/ 78377 h 755469"/>
              <a:gd name="connsiteX2" fmla="*/ 537754 w 613954"/>
              <a:gd name="connsiteY2" fmla="*/ 666206 h 755469"/>
              <a:gd name="connsiteX3" fmla="*/ 67491 w 613954"/>
              <a:gd name="connsiteY3" fmla="*/ 613954 h 755469"/>
              <a:gd name="connsiteX4" fmla="*/ 132806 w 613954"/>
              <a:gd name="connsiteY4" fmla="*/ 300446 h 75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954" h="755469">
                <a:moveTo>
                  <a:pt x="67491" y="195943"/>
                </a:moveTo>
                <a:cubicBezTo>
                  <a:pt x="256902" y="97971"/>
                  <a:pt x="446314" y="0"/>
                  <a:pt x="524691" y="78377"/>
                </a:cubicBezTo>
                <a:cubicBezTo>
                  <a:pt x="603068" y="156754"/>
                  <a:pt x="613954" y="576943"/>
                  <a:pt x="537754" y="666206"/>
                </a:cubicBezTo>
                <a:cubicBezTo>
                  <a:pt x="461554" y="755469"/>
                  <a:pt x="134982" y="674914"/>
                  <a:pt x="67491" y="613954"/>
                </a:cubicBezTo>
                <a:cubicBezTo>
                  <a:pt x="0" y="552994"/>
                  <a:pt x="66403" y="426720"/>
                  <a:pt x="132806" y="30044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Freeform 6"/>
          <p:cNvSpPr/>
          <p:nvPr/>
        </p:nvSpPr>
        <p:spPr>
          <a:xfrm>
            <a:off x="5031378" y="3159035"/>
            <a:ext cx="1456508" cy="744582"/>
          </a:xfrm>
          <a:custGeom>
            <a:avLst/>
            <a:gdLst>
              <a:gd name="connsiteX0" fmla="*/ 193765 w 1456508"/>
              <a:gd name="connsiteY0" fmla="*/ 158931 h 744582"/>
              <a:gd name="connsiteX1" fmla="*/ 259079 w 1456508"/>
              <a:gd name="connsiteY1" fmla="*/ 119742 h 744582"/>
              <a:gd name="connsiteX2" fmla="*/ 1042851 w 1456508"/>
              <a:gd name="connsiteY2" fmla="*/ 67491 h 744582"/>
              <a:gd name="connsiteX3" fmla="*/ 1447799 w 1456508"/>
              <a:gd name="connsiteY3" fmla="*/ 524691 h 744582"/>
              <a:gd name="connsiteX4" fmla="*/ 990599 w 1456508"/>
              <a:gd name="connsiteY4" fmla="*/ 720634 h 744582"/>
              <a:gd name="connsiteX5" fmla="*/ 115388 w 1456508"/>
              <a:gd name="connsiteY5" fmla="*/ 655319 h 744582"/>
              <a:gd name="connsiteX6" fmla="*/ 298268 w 1456508"/>
              <a:gd name="connsiteY6" fmla="*/ 185056 h 74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6508" h="744582">
                <a:moveTo>
                  <a:pt x="193765" y="158931"/>
                </a:moveTo>
                <a:cubicBezTo>
                  <a:pt x="155665" y="146956"/>
                  <a:pt x="117565" y="134982"/>
                  <a:pt x="259079" y="119742"/>
                </a:cubicBezTo>
                <a:cubicBezTo>
                  <a:pt x="400593" y="104502"/>
                  <a:pt x="844731" y="0"/>
                  <a:pt x="1042851" y="67491"/>
                </a:cubicBezTo>
                <a:cubicBezTo>
                  <a:pt x="1240971" y="134982"/>
                  <a:pt x="1456508" y="415834"/>
                  <a:pt x="1447799" y="524691"/>
                </a:cubicBezTo>
                <a:cubicBezTo>
                  <a:pt x="1439090" y="633548"/>
                  <a:pt x="1212667" y="698863"/>
                  <a:pt x="990599" y="720634"/>
                </a:cubicBezTo>
                <a:cubicBezTo>
                  <a:pt x="768531" y="742405"/>
                  <a:pt x="230776" y="744582"/>
                  <a:pt x="115388" y="655319"/>
                </a:cubicBezTo>
                <a:cubicBezTo>
                  <a:pt x="0" y="566056"/>
                  <a:pt x="149134" y="375556"/>
                  <a:pt x="298268" y="18505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Freeform 8"/>
          <p:cNvSpPr/>
          <p:nvPr/>
        </p:nvSpPr>
        <p:spPr>
          <a:xfrm>
            <a:off x="971006" y="825137"/>
            <a:ext cx="1260565" cy="637903"/>
          </a:xfrm>
          <a:custGeom>
            <a:avLst/>
            <a:gdLst>
              <a:gd name="connsiteX0" fmla="*/ 910045 w 1260565"/>
              <a:gd name="connsiteY0" fmla="*/ 546463 h 637903"/>
              <a:gd name="connsiteX1" fmla="*/ 113211 w 1260565"/>
              <a:gd name="connsiteY1" fmla="*/ 559526 h 637903"/>
              <a:gd name="connsiteX2" fmla="*/ 230777 w 1260565"/>
              <a:gd name="connsiteY2" fmla="*/ 76200 h 637903"/>
              <a:gd name="connsiteX3" fmla="*/ 1132114 w 1260565"/>
              <a:gd name="connsiteY3" fmla="*/ 102326 h 637903"/>
              <a:gd name="connsiteX4" fmla="*/ 1001485 w 1260565"/>
              <a:gd name="connsiteY4" fmla="*/ 455023 h 63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565" h="637903">
                <a:moveTo>
                  <a:pt x="910045" y="546463"/>
                </a:moveTo>
                <a:cubicBezTo>
                  <a:pt x="568233" y="592183"/>
                  <a:pt x="226422" y="637903"/>
                  <a:pt x="113211" y="559526"/>
                </a:cubicBezTo>
                <a:cubicBezTo>
                  <a:pt x="0" y="481149"/>
                  <a:pt x="60960" y="152400"/>
                  <a:pt x="230777" y="76200"/>
                </a:cubicBezTo>
                <a:cubicBezTo>
                  <a:pt x="400594" y="0"/>
                  <a:pt x="1003663" y="39189"/>
                  <a:pt x="1132114" y="102326"/>
                </a:cubicBezTo>
                <a:cubicBezTo>
                  <a:pt x="1260565" y="165463"/>
                  <a:pt x="1131025" y="310243"/>
                  <a:pt x="1001485" y="45502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6643702" y="642918"/>
            <a:ext cx="22860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ดูศัพท์</a:t>
            </a:r>
          </a:p>
          <a:p>
            <a:r>
              <a:rPr lang="th-TH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และการเปรียบเปรยของกวี</a:t>
            </a:r>
            <a:endParaRPr lang="th-TH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ขัตติยพันธกรณี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Admin\Pictures\2561-08-20 ขัต๔\ขัต๔ 001.jpg"/>
          <p:cNvPicPr>
            <a:picLocks noChangeAspect="1" noChangeArrowheads="1"/>
          </p:cNvPicPr>
          <p:nvPr/>
        </p:nvPicPr>
        <p:blipFill>
          <a:blip r:embed="rId2"/>
          <a:srcRect l="2727" r="6364"/>
          <a:stretch>
            <a:fillRect/>
          </a:stretch>
        </p:blipFill>
        <p:spPr bwMode="auto">
          <a:xfrm>
            <a:off x="428596" y="428604"/>
            <a:ext cx="5143536" cy="6286544"/>
          </a:xfrm>
          <a:prstGeom prst="rect">
            <a:avLst/>
          </a:prstGeom>
          <a:noFill/>
        </p:spPr>
      </p:pic>
      <p:pic>
        <p:nvPicPr>
          <p:cNvPr id="5" name="Picture 2" descr="C:\Users\Admin\Pictures\2561-08-20 ขัต๔\ขัต๔ 001.jpg"/>
          <p:cNvPicPr>
            <a:picLocks noChangeAspect="1" noChangeArrowheads="1"/>
          </p:cNvPicPr>
          <p:nvPr/>
        </p:nvPicPr>
        <p:blipFill>
          <a:blip r:embed="rId2"/>
          <a:srcRect l="2727" t="90918" r="67138" b="1730"/>
          <a:stretch>
            <a:fillRect/>
          </a:stretch>
        </p:blipFill>
        <p:spPr bwMode="auto">
          <a:xfrm>
            <a:off x="5715008" y="428604"/>
            <a:ext cx="3071834" cy="142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ขัตติยพันธกรณีย์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Admin\Pictures\2561-08-20 ขัต๔\ขัต๔ 001.jpg"/>
          <p:cNvPicPr>
            <a:picLocks noChangeAspect="1" noChangeArrowheads="1"/>
          </p:cNvPicPr>
          <p:nvPr/>
        </p:nvPicPr>
        <p:blipFill>
          <a:blip r:embed="rId2"/>
          <a:srcRect l="17878" r="6364" b="72727"/>
          <a:stretch>
            <a:fillRect/>
          </a:stretch>
        </p:blipFill>
        <p:spPr bwMode="auto">
          <a:xfrm>
            <a:off x="214282" y="857232"/>
            <a:ext cx="8036775" cy="5572164"/>
          </a:xfrm>
          <a:prstGeom prst="rect">
            <a:avLst/>
          </a:prstGeom>
          <a:noFill/>
        </p:spPr>
      </p:pic>
      <p:pic>
        <p:nvPicPr>
          <p:cNvPr id="5" name="Picture 2" descr="C:\Users\Admin\Pictures\2561-08-20 ขัต๔\ขัต๔ 001.jpg"/>
          <p:cNvPicPr>
            <a:picLocks noChangeAspect="1" noChangeArrowheads="1"/>
          </p:cNvPicPr>
          <p:nvPr/>
        </p:nvPicPr>
        <p:blipFill>
          <a:blip r:embed="rId2"/>
          <a:srcRect l="2727" t="90918" r="67138" b="1730"/>
          <a:stretch>
            <a:fillRect/>
          </a:stretch>
        </p:blipFill>
        <p:spPr bwMode="auto">
          <a:xfrm>
            <a:off x="6929454" y="214290"/>
            <a:ext cx="1785950" cy="830674"/>
          </a:xfrm>
          <a:prstGeom prst="rect">
            <a:avLst/>
          </a:prstGeom>
          <a:noFill/>
        </p:spPr>
      </p:pic>
      <p:sp>
        <p:nvSpPr>
          <p:cNvPr id="6" name="Freeform 5"/>
          <p:cNvSpPr/>
          <p:nvPr/>
        </p:nvSpPr>
        <p:spPr>
          <a:xfrm>
            <a:off x="1800497" y="4195354"/>
            <a:ext cx="4254137" cy="859972"/>
          </a:xfrm>
          <a:custGeom>
            <a:avLst/>
            <a:gdLst>
              <a:gd name="connsiteX0" fmla="*/ 485503 w 4254137"/>
              <a:gd name="connsiteY0" fmla="*/ 703217 h 859972"/>
              <a:gd name="connsiteX1" fmla="*/ 3790406 w 4254137"/>
              <a:gd name="connsiteY1" fmla="*/ 690155 h 859972"/>
              <a:gd name="connsiteX2" fmla="*/ 3267892 w 4254137"/>
              <a:gd name="connsiteY2" fmla="*/ 76200 h 859972"/>
              <a:gd name="connsiteX3" fmla="*/ 446314 w 4254137"/>
              <a:gd name="connsiteY3" fmla="*/ 232955 h 859972"/>
              <a:gd name="connsiteX4" fmla="*/ 590006 w 4254137"/>
              <a:gd name="connsiteY4" fmla="*/ 859972 h 8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137" h="859972">
                <a:moveTo>
                  <a:pt x="485503" y="703217"/>
                </a:moveTo>
                <a:cubicBezTo>
                  <a:pt x="1906089" y="748937"/>
                  <a:pt x="3326675" y="794658"/>
                  <a:pt x="3790406" y="690155"/>
                </a:cubicBezTo>
                <a:cubicBezTo>
                  <a:pt x="4254137" y="585652"/>
                  <a:pt x="3825241" y="152400"/>
                  <a:pt x="3267892" y="76200"/>
                </a:cubicBezTo>
                <a:cubicBezTo>
                  <a:pt x="2710543" y="0"/>
                  <a:pt x="892628" y="102326"/>
                  <a:pt x="446314" y="232955"/>
                </a:cubicBezTo>
                <a:cubicBezTo>
                  <a:pt x="0" y="363584"/>
                  <a:pt x="295003" y="611778"/>
                  <a:pt x="590006" y="85997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Freeform 6"/>
          <p:cNvSpPr/>
          <p:nvPr/>
        </p:nvSpPr>
        <p:spPr>
          <a:xfrm>
            <a:off x="709749" y="3045823"/>
            <a:ext cx="1047206" cy="703217"/>
          </a:xfrm>
          <a:custGeom>
            <a:avLst/>
            <a:gdLst>
              <a:gd name="connsiteX0" fmla="*/ 452845 w 1047206"/>
              <a:gd name="connsiteY0" fmla="*/ 637903 h 703217"/>
              <a:gd name="connsiteX1" fmla="*/ 975360 w 1047206"/>
              <a:gd name="connsiteY1" fmla="*/ 598714 h 703217"/>
              <a:gd name="connsiteX2" fmla="*/ 883920 w 1047206"/>
              <a:gd name="connsiteY2" fmla="*/ 115388 h 703217"/>
              <a:gd name="connsiteX3" fmla="*/ 230777 w 1047206"/>
              <a:gd name="connsiteY3" fmla="*/ 63137 h 703217"/>
              <a:gd name="connsiteX4" fmla="*/ 60960 w 1047206"/>
              <a:gd name="connsiteY4" fmla="*/ 494211 h 703217"/>
              <a:gd name="connsiteX5" fmla="*/ 596537 w 1047206"/>
              <a:gd name="connsiteY5" fmla="*/ 703217 h 70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7206" h="703217">
                <a:moveTo>
                  <a:pt x="452845" y="637903"/>
                </a:moveTo>
                <a:cubicBezTo>
                  <a:pt x="678179" y="661851"/>
                  <a:pt x="903514" y="685800"/>
                  <a:pt x="975360" y="598714"/>
                </a:cubicBezTo>
                <a:cubicBezTo>
                  <a:pt x="1047206" y="511628"/>
                  <a:pt x="1008017" y="204651"/>
                  <a:pt x="883920" y="115388"/>
                </a:cubicBezTo>
                <a:cubicBezTo>
                  <a:pt x="759823" y="26125"/>
                  <a:pt x="367937" y="0"/>
                  <a:pt x="230777" y="63137"/>
                </a:cubicBezTo>
                <a:cubicBezTo>
                  <a:pt x="93617" y="126274"/>
                  <a:pt x="0" y="387531"/>
                  <a:pt x="60960" y="494211"/>
                </a:cubicBezTo>
                <a:cubicBezTo>
                  <a:pt x="121920" y="600891"/>
                  <a:pt x="359228" y="652054"/>
                  <a:pt x="596537" y="70321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Freeform 7"/>
          <p:cNvSpPr/>
          <p:nvPr/>
        </p:nvSpPr>
        <p:spPr>
          <a:xfrm>
            <a:off x="1273629" y="5673634"/>
            <a:ext cx="1249680" cy="722812"/>
          </a:xfrm>
          <a:custGeom>
            <a:avLst/>
            <a:gdLst>
              <a:gd name="connsiteX0" fmla="*/ 58782 w 1249680"/>
              <a:gd name="connsiteY0" fmla="*/ 152400 h 722812"/>
              <a:gd name="connsiteX1" fmla="*/ 254725 w 1249680"/>
              <a:gd name="connsiteY1" fmla="*/ 87086 h 722812"/>
              <a:gd name="connsiteX2" fmla="*/ 1116874 w 1249680"/>
              <a:gd name="connsiteY2" fmla="*/ 74023 h 722812"/>
              <a:gd name="connsiteX3" fmla="*/ 1051560 w 1249680"/>
              <a:gd name="connsiteY3" fmla="*/ 531223 h 722812"/>
              <a:gd name="connsiteX4" fmla="*/ 698862 w 1249680"/>
              <a:gd name="connsiteY4" fmla="*/ 701040 h 722812"/>
              <a:gd name="connsiteX5" fmla="*/ 84908 w 1249680"/>
              <a:gd name="connsiteY5" fmla="*/ 622663 h 722812"/>
              <a:gd name="connsiteX6" fmla="*/ 189411 w 1249680"/>
              <a:gd name="connsiteY6" fmla="*/ 100149 h 72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9680" h="722812">
                <a:moveTo>
                  <a:pt x="58782" y="152400"/>
                </a:moveTo>
                <a:cubicBezTo>
                  <a:pt x="68579" y="126274"/>
                  <a:pt x="78376" y="100149"/>
                  <a:pt x="254725" y="87086"/>
                </a:cubicBezTo>
                <a:cubicBezTo>
                  <a:pt x="431074" y="74023"/>
                  <a:pt x="984068" y="0"/>
                  <a:pt x="1116874" y="74023"/>
                </a:cubicBezTo>
                <a:cubicBezTo>
                  <a:pt x="1249680" y="148046"/>
                  <a:pt x="1121229" y="426720"/>
                  <a:pt x="1051560" y="531223"/>
                </a:cubicBezTo>
                <a:cubicBezTo>
                  <a:pt x="981891" y="635726"/>
                  <a:pt x="859971" y="685800"/>
                  <a:pt x="698862" y="701040"/>
                </a:cubicBezTo>
                <a:cubicBezTo>
                  <a:pt x="537753" y="716280"/>
                  <a:pt x="169817" y="722812"/>
                  <a:pt x="84908" y="622663"/>
                </a:cubicBezTo>
                <a:cubicBezTo>
                  <a:pt x="0" y="522515"/>
                  <a:pt x="94705" y="311332"/>
                  <a:pt x="189411" y="10014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1928794" y="285728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 smtClean="0">
                <a:solidFill>
                  <a:srgbClr val="FF0000"/>
                </a:solidFill>
                <a:latin typeface="#ZF Heah" pitchFamily="2" charset="0"/>
                <a:cs typeface="#ZF Heah" pitchFamily="2" charset="0"/>
              </a:rPr>
              <a:t>มาดูศัพท์กัน</a:t>
            </a:r>
            <a:endParaRPr lang="th-TH" sz="4800" dirty="0">
              <a:solidFill>
                <a:srgbClr val="FF0000"/>
              </a:solidFill>
              <a:latin typeface="#ZF Heah" pitchFamily="2" charset="0"/>
              <a:cs typeface="#ZF He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ขัตติยพันธกรณีย์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Admin\Pictures\2561-08-20 ขัต๔\ขัต๔ 001.jpg"/>
          <p:cNvPicPr>
            <a:picLocks noChangeAspect="1" noChangeArrowheads="1"/>
          </p:cNvPicPr>
          <p:nvPr/>
        </p:nvPicPr>
        <p:blipFill>
          <a:blip r:embed="rId2"/>
          <a:srcRect l="16616" t="26136" r="6364" b="40909"/>
          <a:stretch>
            <a:fillRect/>
          </a:stretch>
        </p:blipFill>
        <p:spPr bwMode="auto">
          <a:xfrm>
            <a:off x="357158" y="928670"/>
            <a:ext cx="7062509" cy="5715040"/>
          </a:xfrm>
          <a:prstGeom prst="rect">
            <a:avLst/>
          </a:prstGeom>
          <a:noFill/>
        </p:spPr>
      </p:pic>
      <p:pic>
        <p:nvPicPr>
          <p:cNvPr id="5" name="Picture 2" descr="C:\Users\Admin\Pictures\2561-08-20 ขัต๔\ขัต๔ 001.jpg"/>
          <p:cNvPicPr>
            <a:picLocks noChangeAspect="1" noChangeArrowheads="1"/>
          </p:cNvPicPr>
          <p:nvPr/>
        </p:nvPicPr>
        <p:blipFill>
          <a:blip r:embed="rId2"/>
          <a:srcRect l="2727" t="90918" r="67138" b="1730"/>
          <a:stretch>
            <a:fillRect/>
          </a:stretch>
        </p:blipFill>
        <p:spPr bwMode="auto">
          <a:xfrm>
            <a:off x="6929454" y="285728"/>
            <a:ext cx="1785950" cy="830674"/>
          </a:xfrm>
          <a:prstGeom prst="rect">
            <a:avLst/>
          </a:prstGeom>
          <a:noFill/>
        </p:spPr>
      </p:pic>
      <p:sp>
        <p:nvSpPr>
          <p:cNvPr id="6" name="Freeform 5"/>
          <p:cNvSpPr/>
          <p:nvPr/>
        </p:nvSpPr>
        <p:spPr>
          <a:xfrm>
            <a:off x="-418011" y="387531"/>
            <a:ext cx="8649788" cy="4543698"/>
          </a:xfrm>
          <a:custGeom>
            <a:avLst/>
            <a:gdLst>
              <a:gd name="connsiteX0" fmla="*/ 7589520 w 8649788"/>
              <a:gd name="connsiteY0" fmla="*/ 1663338 h 4543698"/>
              <a:gd name="connsiteX1" fmla="*/ 7576457 w 8649788"/>
              <a:gd name="connsiteY1" fmla="*/ 3753395 h 4543698"/>
              <a:gd name="connsiteX2" fmla="*/ 1149531 w 8649788"/>
              <a:gd name="connsiteY2" fmla="*/ 4014652 h 4543698"/>
              <a:gd name="connsiteX3" fmla="*/ 979714 w 8649788"/>
              <a:gd name="connsiteY3" fmla="*/ 579120 h 4543698"/>
              <a:gd name="connsiteX4" fmla="*/ 7027817 w 8649788"/>
              <a:gd name="connsiteY4" fmla="*/ 539932 h 4543698"/>
              <a:gd name="connsiteX5" fmla="*/ 8242662 w 8649788"/>
              <a:gd name="connsiteY5" fmla="*/ 2381795 h 454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9788" h="4543698">
                <a:moveTo>
                  <a:pt x="7589520" y="1663338"/>
                </a:moveTo>
                <a:cubicBezTo>
                  <a:pt x="8119654" y="2512423"/>
                  <a:pt x="8649788" y="3361509"/>
                  <a:pt x="7576457" y="3753395"/>
                </a:cubicBezTo>
                <a:cubicBezTo>
                  <a:pt x="6503126" y="4145281"/>
                  <a:pt x="2248988" y="4543698"/>
                  <a:pt x="1149531" y="4014652"/>
                </a:cubicBezTo>
                <a:cubicBezTo>
                  <a:pt x="50074" y="3485606"/>
                  <a:pt x="0" y="1158240"/>
                  <a:pt x="979714" y="579120"/>
                </a:cubicBezTo>
                <a:cubicBezTo>
                  <a:pt x="1959428" y="0"/>
                  <a:pt x="5817326" y="239486"/>
                  <a:pt x="7027817" y="539932"/>
                </a:cubicBezTo>
                <a:cubicBezTo>
                  <a:pt x="8238308" y="840378"/>
                  <a:pt x="8242662" y="2381795"/>
                  <a:pt x="8242662" y="2381795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6215074" y="2786058"/>
            <a:ext cx="3428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เปรียบเทียบ</a:t>
            </a:r>
          </a:p>
          <a:p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ดีมากๆ</a:t>
            </a:r>
            <a:endParaRPr lang="th-TH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ZF Heah" pitchFamily="2" charset="0"/>
              <a:cs typeface="#ZF He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ขัตติยพันธกรณีย์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366623"/>
            <a:ext cx="75009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/>
              <a:t>          การฑูตแบบเรือปืน</a:t>
            </a:r>
            <a:r>
              <a:rPr lang="th-TH" dirty="0" smtClean="0"/>
              <a:t> เหตุการณ์ที่เกิดในรัชสมัยของพระบาทสมเด็จพระจุลจอมเกล้าเจ้าอยู่หัว ในวิกฤตการณ์ ร.ศ. ๑๑๒ ที่ฝรั่งเศสเดินเรือปืนเข้ามาปิดปากแม่น้ำเจ้าพระยา โดยจ่อหัวปืนไปยังพระบรมมหาราชวัง เพื่อบังคับให้สยามยอมยกดินแดนฝั่งซ้ายของแม่น้ำโขงให้</a:t>
            </a:r>
          </a:p>
          <a:p>
            <a:r>
              <a:rPr lang="th-TH" dirty="0" smtClean="0"/>
              <a:t>            วิกฤตการณ์ ร.ศ. ๑๑๒ นี้ได้สร้างแรงสั่นสะเทือนแก่ความมั่นคงทางเอกราชของสยามอย่างมาก ที่ต้อง เผชิญกับภัยคุกคามจากชาติมหาอำนาจอย่างฝรั่งเศสโดยลำพัง (จากการที่ไม่ได้รับความช่วยเหลือจากอังกฤษตามที่ร้องขอไป) ทั้งยังสร้างแผล </a:t>
            </a:r>
            <a:r>
              <a:rPr lang="th-TH" b="1" dirty="0" smtClean="0"/>
              <a:t>“การสูญเสียแผ่นดิน”</a:t>
            </a:r>
            <a:r>
              <a:rPr lang="th-TH" dirty="0" smtClean="0"/>
              <a:t> อันเป็นวาทกรรมที่สร้างความเจ็บปวดอย่างยิ่งในประวัติศาสตร์ชาติไทย</a:t>
            </a:r>
            <a:endParaRPr lang="th-TH" dirty="0"/>
          </a:p>
        </p:txBody>
      </p:sp>
      <p:pic>
        <p:nvPicPr>
          <p:cNvPr id="7" name="Picture 6" descr="à¸£à¸¹à¸à¸ à¸²à¸à¸à¸µà¹à¹à¸à¸µà¹à¸¢à¸§à¸à¹à¸­à¸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857628"/>
            <a:ext cx="3143256" cy="271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ขัตติยพันธกรณีย์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Admin\Pictures\2561-08-20 ขัต๔\ขัต๔ 001.jpg"/>
          <p:cNvPicPr>
            <a:picLocks noChangeAspect="1" noChangeArrowheads="1"/>
          </p:cNvPicPr>
          <p:nvPr/>
        </p:nvPicPr>
        <p:blipFill>
          <a:blip r:embed="rId2"/>
          <a:srcRect l="2727" t="57955" r="6364" b="1450"/>
          <a:stretch>
            <a:fillRect/>
          </a:stretch>
        </p:blipFill>
        <p:spPr bwMode="auto">
          <a:xfrm>
            <a:off x="142844" y="500041"/>
            <a:ext cx="7143800" cy="6316623"/>
          </a:xfrm>
          <a:prstGeom prst="rect">
            <a:avLst/>
          </a:prstGeom>
          <a:noFill/>
        </p:spPr>
      </p:pic>
      <p:pic>
        <p:nvPicPr>
          <p:cNvPr id="5" name="Picture 2" descr="C:\Users\Admin\Pictures\2561-08-20 ขัต๔\ขัต๔ 001.jpg"/>
          <p:cNvPicPr>
            <a:picLocks noChangeAspect="1" noChangeArrowheads="1"/>
          </p:cNvPicPr>
          <p:nvPr/>
        </p:nvPicPr>
        <p:blipFill>
          <a:blip r:embed="rId2"/>
          <a:srcRect l="2727" t="90918" r="67138" b="1730"/>
          <a:stretch>
            <a:fillRect/>
          </a:stretch>
        </p:blipFill>
        <p:spPr bwMode="auto">
          <a:xfrm>
            <a:off x="7286644" y="285728"/>
            <a:ext cx="1428760" cy="6645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642918"/>
            <a:ext cx="1214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latin typeface="#ZF Heah" pitchFamily="2" charset="0"/>
                <a:cs typeface="#ZF Heah" pitchFamily="2" charset="0"/>
              </a:rPr>
              <a:t>ฝึกดูศัพท์</a:t>
            </a:r>
            <a:endParaRPr lang="th-TH" sz="4000" b="1" dirty="0">
              <a:solidFill>
                <a:srgbClr val="FF0000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636520" y="428897"/>
            <a:ext cx="1264920" cy="727165"/>
          </a:xfrm>
          <a:custGeom>
            <a:avLst/>
            <a:gdLst>
              <a:gd name="connsiteX0" fmla="*/ 1034143 w 1264920"/>
              <a:gd name="connsiteY0" fmla="*/ 642257 h 727165"/>
              <a:gd name="connsiteX1" fmla="*/ 171994 w 1264920"/>
              <a:gd name="connsiteY1" fmla="*/ 642257 h 727165"/>
              <a:gd name="connsiteX2" fmla="*/ 132806 w 1264920"/>
              <a:gd name="connsiteY2" fmla="*/ 132806 h 727165"/>
              <a:gd name="connsiteX3" fmla="*/ 968829 w 1264920"/>
              <a:gd name="connsiteY3" fmla="*/ 80554 h 727165"/>
              <a:gd name="connsiteX4" fmla="*/ 1243149 w 1264920"/>
              <a:gd name="connsiteY4" fmla="*/ 616132 h 727165"/>
              <a:gd name="connsiteX5" fmla="*/ 1099457 w 1264920"/>
              <a:gd name="connsiteY5" fmla="*/ 603069 h 72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4920" h="727165">
                <a:moveTo>
                  <a:pt x="1034143" y="642257"/>
                </a:moveTo>
                <a:cubicBezTo>
                  <a:pt x="678180" y="684711"/>
                  <a:pt x="322217" y="727165"/>
                  <a:pt x="171994" y="642257"/>
                </a:cubicBezTo>
                <a:cubicBezTo>
                  <a:pt x="21771" y="557349"/>
                  <a:pt x="0" y="226423"/>
                  <a:pt x="132806" y="132806"/>
                </a:cubicBezTo>
                <a:cubicBezTo>
                  <a:pt x="265612" y="39189"/>
                  <a:pt x="783772" y="0"/>
                  <a:pt x="968829" y="80554"/>
                </a:cubicBezTo>
                <a:cubicBezTo>
                  <a:pt x="1153886" y="161108"/>
                  <a:pt x="1221378" y="529046"/>
                  <a:pt x="1243149" y="616132"/>
                </a:cubicBezTo>
                <a:cubicBezTo>
                  <a:pt x="1264920" y="703218"/>
                  <a:pt x="1182188" y="653143"/>
                  <a:pt x="1099457" y="60306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Freeform 7"/>
          <p:cNvSpPr/>
          <p:nvPr/>
        </p:nvSpPr>
        <p:spPr>
          <a:xfrm>
            <a:off x="4508862" y="441960"/>
            <a:ext cx="1301932" cy="657497"/>
          </a:xfrm>
          <a:custGeom>
            <a:avLst/>
            <a:gdLst>
              <a:gd name="connsiteX0" fmla="*/ 167641 w 1301932"/>
              <a:gd name="connsiteY0" fmla="*/ 263434 h 657497"/>
              <a:gd name="connsiteX1" fmla="*/ 363584 w 1301932"/>
              <a:gd name="connsiteY1" fmla="*/ 41366 h 657497"/>
              <a:gd name="connsiteX2" fmla="*/ 1134292 w 1301932"/>
              <a:gd name="connsiteY2" fmla="*/ 80554 h 657497"/>
              <a:gd name="connsiteX3" fmla="*/ 1264921 w 1301932"/>
              <a:gd name="connsiteY3" fmla="*/ 524691 h 657497"/>
              <a:gd name="connsiteX4" fmla="*/ 912224 w 1301932"/>
              <a:gd name="connsiteY4" fmla="*/ 642257 h 657497"/>
              <a:gd name="connsiteX5" fmla="*/ 115389 w 1301932"/>
              <a:gd name="connsiteY5" fmla="*/ 603069 h 657497"/>
              <a:gd name="connsiteX6" fmla="*/ 219892 w 1301932"/>
              <a:gd name="connsiteY6" fmla="*/ 315686 h 657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932" h="657497">
                <a:moveTo>
                  <a:pt x="167641" y="263434"/>
                </a:moveTo>
                <a:cubicBezTo>
                  <a:pt x="185058" y="167640"/>
                  <a:pt x="202476" y="71846"/>
                  <a:pt x="363584" y="41366"/>
                </a:cubicBezTo>
                <a:cubicBezTo>
                  <a:pt x="524692" y="10886"/>
                  <a:pt x="984069" y="0"/>
                  <a:pt x="1134292" y="80554"/>
                </a:cubicBezTo>
                <a:cubicBezTo>
                  <a:pt x="1284515" y="161108"/>
                  <a:pt x="1301932" y="431074"/>
                  <a:pt x="1264921" y="524691"/>
                </a:cubicBezTo>
                <a:cubicBezTo>
                  <a:pt x="1227910" y="618308"/>
                  <a:pt x="1103813" y="629194"/>
                  <a:pt x="912224" y="642257"/>
                </a:cubicBezTo>
                <a:cubicBezTo>
                  <a:pt x="720635" y="655320"/>
                  <a:pt x="230778" y="657497"/>
                  <a:pt x="115389" y="603069"/>
                </a:cubicBezTo>
                <a:cubicBezTo>
                  <a:pt x="0" y="548641"/>
                  <a:pt x="109946" y="432163"/>
                  <a:pt x="219892" y="31568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Freeform 8"/>
          <p:cNvSpPr/>
          <p:nvPr/>
        </p:nvSpPr>
        <p:spPr>
          <a:xfrm>
            <a:off x="2407920" y="1075509"/>
            <a:ext cx="923109" cy="518160"/>
          </a:xfrm>
          <a:custGeom>
            <a:avLst/>
            <a:gdLst>
              <a:gd name="connsiteX0" fmla="*/ 727166 w 923109"/>
              <a:gd name="connsiteY0" fmla="*/ 439782 h 518160"/>
              <a:gd name="connsiteX1" fmla="*/ 100149 w 923109"/>
              <a:gd name="connsiteY1" fmla="*/ 452845 h 518160"/>
              <a:gd name="connsiteX2" fmla="*/ 126274 w 923109"/>
              <a:gd name="connsiteY2" fmla="*/ 60960 h 518160"/>
              <a:gd name="connsiteX3" fmla="*/ 779417 w 923109"/>
              <a:gd name="connsiteY3" fmla="*/ 87085 h 518160"/>
              <a:gd name="connsiteX4" fmla="*/ 923109 w 923109"/>
              <a:gd name="connsiteY4" fmla="*/ 400594 h 518160"/>
              <a:gd name="connsiteX5" fmla="*/ 779417 w 923109"/>
              <a:gd name="connsiteY5" fmla="*/ 51816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109" h="518160">
                <a:moveTo>
                  <a:pt x="727166" y="439782"/>
                </a:moveTo>
                <a:cubicBezTo>
                  <a:pt x="463732" y="477882"/>
                  <a:pt x="200298" y="515982"/>
                  <a:pt x="100149" y="452845"/>
                </a:cubicBezTo>
                <a:cubicBezTo>
                  <a:pt x="0" y="389708"/>
                  <a:pt x="13063" y="121920"/>
                  <a:pt x="126274" y="60960"/>
                </a:cubicBezTo>
                <a:cubicBezTo>
                  <a:pt x="239485" y="0"/>
                  <a:pt x="646611" y="30479"/>
                  <a:pt x="779417" y="87085"/>
                </a:cubicBezTo>
                <a:cubicBezTo>
                  <a:pt x="912223" y="143691"/>
                  <a:pt x="923109" y="328748"/>
                  <a:pt x="923109" y="400594"/>
                </a:cubicBezTo>
                <a:cubicBezTo>
                  <a:pt x="923109" y="472440"/>
                  <a:pt x="779417" y="518160"/>
                  <a:pt x="779417" y="51816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Freeform 9"/>
          <p:cNvSpPr/>
          <p:nvPr/>
        </p:nvSpPr>
        <p:spPr>
          <a:xfrm>
            <a:off x="3148149" y="1580606"/>
            <a:ext cx="2235925" cy="546462"/>
          </a:xfrm>
          <a:custGeom>
            <a:avLst/>
            <a:gdLst>
              <a:gd name="connsiteX0" fmla="*/ 261257 w 2235925"/>
              <a:gd name="connsiteY0" fmla="*/ 130628 h 546462"/>
              <a:gd name="connsiteX1" fmla="*/ 1972491 w 2235925"/>
              <a:gd name="connsiteY1" fmla="*/ 78377 h 546462"/>
              <a:gd name="connsiteX2" fmla="*/ 1841862 w 2235925"/>
              <a:gd name="connsiteY2" fmla="*/ 483325 h 546462"/>
              <a:gd name="connsiteX3" fmla="*/ 261257 w 2235925"/>
              <a:gd name="connsiteY3" fmla="*/ 457200 h 546462"/>
              <a:gd name="connsiteX4" fmla="*/ 274320 w 2235925"/>
              <a:gd name="connsiteY4" fmla="*/ 0 h 54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925" h="546462">
                <a:moveTo>
                  <a:pt x="261257" y="130628"/>
                </a:moveTo>
                <a:cubicBezTo>
                  <a:pt x="985157" y="75111"/>
                  <a:pt x="1709057" y="19594"/>
                  <a:pt x="1972491" y="78377"/>
                </a:cubicBezTo>
                <a:cubicBezTo>
                  <a:pt x="2235925" y="137160"/>
                  <a:pt x="2127068" y="420188"/>
                  <a:pt x="1841862" y="483325"/>
                </a:cubicBezTo>
                <a:cubicBezTo>
                  <a:pt x="1556656" y="546462"/>
                  <a:pt x="522514" y="537754"/>
                  <a:pt x="261257" y="457200"/>
                </a:cubicBezTo>
                <a:cubicBezTo>
                  <a:pt x="0" y="376646"/>
                  <a:pt x="137160" y="188323"/>
                  <a:pt x="27432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Freeform 10"/>
          <p:cNvSpPr/>
          <p:nvPr/>
        </p:nvSpPr>
        <p:spPr>
          <a:xfrm>
            <a:off x="879566" y="2000795"/>
            <a:ext cx="5436325" cy="585651"/>
          </a:xfrm>
          <a:custGeom>
            <a:avLst/>
            <a:gdLst>
              <a:gd name="connsiteX0" fmla="*/ 4776651 w 5436325"/>
              <a:gd name="connsiteY0" fmla="*/ 533399 h 585651"/>
              <a:gd name="connsiteX1" fmla="*/ 1262743 w 5436325"/>
              <a:gd name="connsiteY1" fmla="*/ 559525 h 585651"/>
              <a:gd name="connsiteX2" fmla="*/ 544285 w 5436325"/>
              <a:gd name="connsiteY2" fmla="*/ 376645 h 585651"/>
              <a:gd name="connsiteX3" fmla="*/ 701040 w 5436325"/>
              <a:gd name="connsiteY3" fmla="*/ 50074 h 585651"/>
              <a:gd name="connsiteX4" fmla="*/ 4750525 w 5436325"/>
              <a:gd name="connsiteY4" fmla="*/ 76199 h 585651"/>
              <a:gd name="connsiteX5" fmla="*/ 4815840 w 5436325"/>
              <a:gd name="connsiteY5" fmla="*/ 298268 h 585651"/>
              <a:gd name="connsiteX6" fmla="*/ 4802777 w 5436325"/>
              <a:gd name="connsiteY6" fmla="*/ 455022 h 58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325" h="585651">
                <a:moveTo>
                  <a:pt x="4776651" y="533399"/>
                </a:moveTo>
                <a:cubicBezTo>
                  <a:pt x="3372394" y="559525"/>
                  <a:pt x="1968137" y="585651"/>
                  <a:pt x="1262743" y="559525"/>
                </a:cubicBezTo>
                <a:cubicBezTo>
                  <a:pt x="557349" y="533399"/>
                  <a:pt x="637902" y="461554"/>
                  <a:pt x="544285" y="376645"/>
                </a:cubicBezTo>
                <a:cubicBezTo>
                  <a:pt x="450668" y="291736"/>
                  <a:pt x="0" y="100148"/>
                  <a:pt x="701040" y="50074"/>
                </a:cubicBezTo>
                <a:cubicBezTo>
                  <a:pt x="1402080" y="0"/>
                  <a:pt x="4064725" y="34833"/>
                  <a:pt x="4750525" y="76199"/>
                </a:cubicBezTo>
                <a:cubicBezTo>
                  <a:pt x="5436325" y="117565"/>
                  <a:pt x="4807131" y="235131"/>
                  <a:pt x="4815840" y="298268"/>
                </a:cubicBezTo>
                <a:cubicBezTo>
                  <a:pt x="4824549" y="361405"/>
                  <a:pt x="4813663" y="408213"/>
                  <a:pt x="4802777" y="45502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Freeform 12"/>
          <p:cNvSpPr/>
          <p:nvPr/>
        </p:nvSpPr>
        <p:spPr>
          <a:xfrm>
            <a:off x="5468983" y="2499360"/>
            <a:ext cx="1090748" cy="631372"/>
          </a:xfrm>
          <a:custGeom>
            <a:avLst/>
            <a:gdLst>
              <a:gd name="connsiteX0" fmla="*/ 148046 w 1090748"/>
              <a:gd name="connsiteY0" fmla="*/ 152400 h 631372"/>
              <a:gd name="connsiteX1" fmla="*/ 43543 w 1090748"/>
              <a:gd name="connsiteY1" fmla="*/ 413657 h 631372"/>
              <a:gd name="connsiteX2" fmla="*/ 409303 w 1090748"/>
              <a:gd name="connsiteY2" fmla="*/ 622663 h 631372"/>
              <a:gd name="connsiteX3" fmla="*/ 1010194 w 1090748"/>
              <a:gd name="connsiteY3" fmla="*/ 465909 h 631372"/>
              <a:gd name="connsiteX4" fmla="*/ 892628 w 1090748"/>
              <a:gd name="connsiteY4" fmla="*/ 60960 h 631372"/>
              <a:gd name="connsiteX5" fmla="*/ 304800 w 1090748"/>
              <a:gd name="connsiteY5" fmla="*/ 100149 h 63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748" h="631372">
                <a:moveTo>
                  <a:pt x="148046" y="152400"/>
                </a:moveTo>
                <a:cubicBezTo>
                  <a:pt x="74023" y="243840"/>
                  <a:pt x="0" y="335280"/>
                  <a:pt x="43543" y="413657"/>
                </a:cubicBezTo>
                <a:cubicBezTo>
                  <a:pt x="87086" y="492034"/>
                  <a:pt x="248195" y="613954"/>
                  <a:pt x="409303" y="622663"/>
                </a:cubicBezTo>
                <a:cubicBezTo>
                  <a:pt x="570412" y="631372"/>
                  <a:pt x="929640" y="559526"/>
                  <a:pt x="1010194" y="465909"/>
                </a:cubicBezTo>
                <a:cubicBezTo>
                  <a:pt x="1090748" y="372292"/>
                  <a:pt x="1010194" y="121920"/>
                  <a:pt x="892628" y="60960"/>
                </a:cubicBezTo>
                <a:cubicBezTo>
                  <a:pt x="775062" y="0"/>
                  <a:pt x="539931" y="50074"/>
                  <a:pt x="304800" y="10014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Freeform 14"/>
          <p:cNvSpPr/>
          <p:nvPr/>
        </p:nvSpPr>
        <p:spPr>
          <a:xfrm>
            <a:off x="2588623" y="3550920"/>
            <a:ext cx="2653937" cy="666206"/>
          </a:xfrm>
          <a:custGeom>
            <a:avLst/>
            <a:gdLst>
              <a:gd name="connsiteX0" fmla="*/ 376646 w 2653937"/>
              <a:gd name="connsiteY0" fmla="*/ 485503 h 666206"/>
              <a:gd name="connsiteX1" fmla="*/ 324394 w 2653937"/>
              <a:gd name="connsiteY1" fmla="*/ 106680 h 666206"/>
              <a:gd name="connsiteX2" fmla="*/ 2323011 w 2653937"/>
              <a:gd name="connsiteY2" fmla="*/ 80554 h 666206"/>
              <a:gd name="connsiteX3" fmla="*/ 2309948 w 2653937"/>
              <a:gd name="connsiteY3" fmla="*/ 590006 h 666206"/>
              <a:gd name="connsiteX4" fmla="*/ 428897 w 2653937"/>
              <a:gd name="connsiteY4" fmla="*/ 537754 h 66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3937" h="666206">
                <a:moveTo>
                  <a:pt x="376646" y="485503"/>
                </a:moveTo>
                <a:cubicBezTo>
                  <a:pt x="188323" y="329837"/>
                  <a:pt x="0" y="174171"/>
                  <a:pt x="324394" y="106680"/>
                </a:cubicBezTo>
                <a:cubicBezTo>
                  <a:pt x="648788" y="39189"/>
                  <a:pt x="1992085" y="0"/>
                  <a:pt x="2323011" y="80554"/>
                </a:cubicBezTo>
                <a:cubicBezTo>
                  <a:pt x="2653937" y="161108"/>
                  <a:pt x="2625634" y="513806"/>
                  <a:pt x="2309948" y="590006"/>
                </a:cubicBezTo>
                <a:cubicBezTo>
                  <a:pt x="1994262" y="666206"/>
                  <a:pt x="1211579" y="601980"/>
                  <a:pt x="428897" y="53775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Freeform 15"/>
          <p:cNvSpPr/>
          <p:nvPr/>
        </p:nvSpPr>
        <p:spPr>
          <a:xfrm>
            <a:off x="4922520" y="3448595"/>
            <a:ext cx="777240" cy="635725"/>
          </a:xfrm>
          <a:custGeom>
            <a:avLst/>
            <a:gdLst>
              <a:gd name="connsiteX0" fmla="*/ 354874 w 777240"/>
              <a:gd name="connsiteY0" fmla="*/ 587828 h 635725"/>
              <a:gd name="connsiteX1" fmla="*/ 119743 w 777240"/>
              <a:gd name="connsiteY1" fmla="*/ 496388 h 635725"/>
              <a:gd name="connsiteX2" fmla="*/ 93617 w 777240"/>
              <a:gd name="connsiteY2" fmla="*/ 169816 h 635725"/>
              <a:gd name="connsiteX3" fmla="*/ 681446 w 777240"/>
              <a:gd name="connsiteY3" fmla="*/ 65314 h 635725"/>
              <a:gd name="connsiteX4" fmla="*/ 668383 w 777240"/>
              <a:gd name="connsiteY4" fmla="*/ 561702 h 635725"/>
              <a:gd name="connsiteX5" fmla="*/ 341811 w 777240"/>
              <a:gd name="connsiteY5" fmla="*/ 509451 h 63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" h="635725">
                <a:moveTo>
                  <a:pt x="354874" y="587828"/>
                </a:moveTo>
                <a:cubicBezTo>
                  <a:pt x="259080" y="576942"/>
                  <a:pt x="163286" y="566057"/>
                  <a:pt x="119743" y="496388"/>
                </a:cubicBezTo>
                <a:cubicBezTo>
                  <a:pt x="76200" y="426719"/>
                  <a:pt x="0" y="241662"/>
                  <a:pt x="93617" y="169816"/>
                </a:cubicBezTo>
                <a:cubicBezTo>
                  <a:pt x="187234" y="97970"/>
                  <a:pt x="585652" y="0"/>
                  <a:pt x="681446" y="65314"/>
                </a:cubicBezTo>
                <a:cubicBezTo>
                  <a:pt x="777240" y="130628"/>
                  <a:pt x="724989" y="487679"/>
                  <a:pt x="668383" y="561702"/>
                </a:cubicBezTo>
                <a:cubicBezTo>
                  <a:pt x="611777" y="635725"/>
                  <a:pt x="476794" y="572588"/>
                  <a:pt x="341811" y="50945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Freeform 16"/>
          <p:cNvSpPr/>
          <p:nvPr/>
        </p:nvSpPr>
        <p:spPr>
          <a:xfrm>
            <a:off x="2340429" y="4075611"/>
            <a:ext cx="1110342" cy="709749"/>
          </a:xfrm>
          <a:custGeom>
            <a:avLst/>
            <a:gdLst>
              <a:gd name="connsiteX0" fmla="*/ 37011 w 1110342"/>
              <a:gd name="connsiteY0" fmla="*/ 418012 h 709749"/>
              <a:gd name="connsiteX1" fmla="*/ 219891 w 1110342"/>
              <a:gd name="connsiteY1" fmla="*/ 39189 h 709749"/>
              <a:gd name="connsiteX2" fmla="*/ 1003662 w 1110342"/>
              <a:gd name="connsiteY2" fmla="*/ 182880 h 709749"/>
              <a:gd name="connsiteX3" fmla="*/ 859971 w 1110342"/>
              <a:gd name="connsiteY3" fmla="*/ 574766 h 709749"/>
              <a:gd name="connsiteX4" fmla="*/ 128451 w 1110342"/>
              <a:gd name="connsiteY4" fmla="*/ 692332 h 709749"/>
              <a:gd name="connsiteX5" fmla="*/ 89262 w 1110342"/>
              <a:gd name="connsiteY5" fmla="*/ 470263 h 70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0342" h="709749">
                <a:moveTo>
                  <a:pt x="37011" y="418012"/>
                </a:moveTo>
                <a:cubicBezTo>
                  <a:pt x="47897" y="248195"/>
                  <a:pt x="58783" y="78378"/>
                  <a:pt x="219891" y="39189"/>
                </a:cubicBezTo>
                <a:cubicBezTo>
                  <a:pt x="380999" y="0"/>
                  <a:pt x="896982" y="93617"/>
                  <a:pt x="1003662" y="182880"/>
                </a:cubicBezTo>
                <a:cubicBezTo>
                  <a:pt x="1110342" y="272143"/>
                  <a:pt x="1005839" y="489857"/>
                  <a:pt x="859971" y="574766"/>
                </a:cubicBezTo>
                <a:cubicBezTo>
                  <a:pt x="714103" y="659675"/>
                  <a:pt x="256902" y="709749"/>
                  <a:pt x="128451" y="692332"/>
                </a:cubicBezTo>
                <a:cubicBezTo>
                  <a:pt x="0" y="674915"/>
                  <a:pt x="44631" y="572589"/>
                  <a:pt x="89262" y="4702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Freeform 17"/>
          <p:cNvSpPr/>
          <p:nvPr/>
        </p:nvSpPr>
        <p:spPr>
          <a:xfrm>
            <a:off x="5553891" y="4010297"/>
            <a:ext cx="875212" cy="574766"/>
          </a:xfrm>
          <a:custGeom>
            <a:avLst/>
            <a:gdLst>
              <a:gd name="connsiteX0" fmla="*/ 650966 w 875212"/>
              <a:gd name="connsiteY0" fmla="*/ 470263 h 574766"/>
              <a:gd name="connsiteX1" fmla="*/ 115389 w 875212"/>
              <a:gd name="connsiteY1" fmla="*/ 483326 h 574766"/>
              <a:gd name="connsiteX2" fmla="*/ 76200 w 875212"/>
              <a:gd name="connsiteY2" fmla="*/ 143692 h 574766"/>
              <a:gd name="connsiteX3" fmla="*/ 572589 w 875212"/>
              <a:gd name="connsiteY3" fmla="*/ 13063 h 574766"/>
              <a:gd name="connsiteX4" fmla="*/ 859972 w 875212"/>
              <a:gd name="connsiteY4" fmla="*/ 222069 h 574766"/>
              <a:gd name="connsiteX5" fmla="*/ 664029 w 875212"/>
              <a:gd name="connsiteY5" fmla="*/ 574766 h 57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5212" h="574766">
                <a:moveTo>
                  <a:pt x="650966" y="470263"/>
                </a:moveTo>
                <a:cubicBezTo>
                  <a:pt x="431074" y="504008"/>
                  <a:pt x="211183" y="537754"/>
                  <a:pt x="115389" y="483326"/>
                </a:cubicBezTo>
                <a:cubicBezTo>
                  <a:pt x="19595" y="428898"/>
                  <a:pt x="0" y="222069"/>
                  <a:pt x="76200" y="143692"/>
                </a:cubicBezTo>
                <a:cubicBezTo>
                  <a:pt x="152400" y="65315"/>
                  <a:pt x="441960" y="0"/>
                  <a:pt x="572589" y="13063"/>
                </a:cubicBezTo>
                <a:cubicBezTo>
                  <a:pt x="703218" y="26126"/>
                  <a:pt x="844732" y="128452"/>
                  <a:pt x="859972" y="222069"/>
                </a:cubicBezTo>
                <a:cubicBezTo>
                  <a:pt x="875212" y="315686"/>
                  <a:pt x="769620" y="445226"/>
                  <a:pt x="664029" y="57476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ขัตติยพันธกรณีย์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14282" y="214290"/>
            <a:ext cx="6000792" cy="1500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/>
              <a:t>สิ่งที่ต้องเรียนรู้จากการอ่านวรรณคดี</a:t>
            </a:r>
            <a:endParaRPr lang="th-TH" sz="4000" dirty="0"/>
          </a:p>
        </p:txBody>
      </p:sp>
      <p:sp>
        <p:nvSpPr>
          <p:cNvPr id="5" name="Line Callout 2 4"/>
          <p:cNvSpPr/>
          <p:nvPr/>
        </p:nvSpPr>
        <p:spPr>
          <a:xfrm>
            <a:off x="785786" y="1785926"/>
            <a:ext cx="5072098" cy="107157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2378"/>
              <a:gd name="adj6" fmla="val -429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solidFill>
                  <a:schemeClr val="tx1"/>
                </a:solidFill>
                <a:latin typeface="_Layiji MaHaNiYom V 1.2" pitchFamily="2" charset="0"/>
                <a:cs typeface="_Layiji MaHaNiYom V 1.2" pitchFamily="2" charset="0"/>
              </a:rPr>
              <a:t>ผู้แต่ง  ที่มาของเรื่อง  เนื้อเรื่อง</a:t>
            </a:r>
            <a:endParaRPr lang="th-TH" sz="4400" dirty="0">
              <a:solidFill>
                <a:schemeClr val="tx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1142976" y="2928934"/>
            <a:ext cx="5072098" cy="107157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2378"/>
              <a:gd name="adj6" fmla="val -429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solidFill>
                  <a:schemeClr val="tx1"/>
                </a:solidFill>
                <a:latin typeface="_Layiji MaHaNiYom V 1.2" pitchFamily="2" charset="0"/>
                <a:cs typeface="_Layiji MaHaNiYom V 1.2" pitchFamily="2" charset="0"/>
              </a:rPr>
              <a:t>ภาษา  คำศัพท์</a:t>
            </a:r>
            <a:endParaRPr lang="th-TH" sz="4400" dirty="0">
              <a:solidFill>
                <a:schemeClr val="tx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1714480" y="4071942"/>
            <a:ext cx="5072098" cy="107157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2378"/>
              <a:gd name="adj6" fmla="val -429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solidFill>
                  <a:schemeClr val="tx1"/>
                </a:solidFill>
                <a:latin typeface="_Layiji MaHaNiYom V 1.2" pitchFamily="2" charset="0"/>
                <a:cs typeface="_Layiji MaHaNiYom V 1.2" pitchFamily="2" charset="0"/>
              </a:rPr>
              <a:t>โวหารภาพพจน์  รสวรรณคดี</a:t>
            </a:r>
            <a:endParaRPr lang="th-TH" sz="4400" dirty="0">
              <a:solidFill>
                <a:schemeClr val="tx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2214546" y="5214950"/>
            <a:ext cx="5072098" cy="107157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2378"/>
              <a:gd name="adj6" fmla="val -429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solidFill>
                  <a:schemeClr val="tx1"/>
                </a:solidFill>
                <a:latin typeface="_Layiji MaHaNiYom V 1.2" pitchFamily="2" charset="0"/>
                <a:cs typeface="_Layiji MaHaNiYom V 1.2" pitchFamily="2" charset="0"/>
              </a:rPr>
              <a:t>การนำไปประยุกต์ใช้ในชีวิต</a:t>
            </a:r>
            <a:endParaRPr lang="th-TH" sz="4400" dirty="0">
              <a:solidFill>
                <a:schemeClr val="tx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ขัตติยพันธกรณีย์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ขัตติยพันธกรณีย์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silpa-mag.com/wp-content/uploads/2018/07/F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4996509" cy="650083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57818" y="857232"/>
            <a:ext cx="264317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i="1" dirty="0" smtClean="0"/>
              <a:t>ส่วนหนึ่งของใบปลิวแสดงภาพจากเหตุการณ์ ร.ศ. ๑๑๒ เรือแองกองสตองต์ (</a:t>
            </a:r>
            <a:r>
              <a:rPr lang="en-US" i="1" dirty="0" smtClean="0"/>
              <a:t>Inconstant) </a:t>
            </a:r>
            <a:r>
              <a:rPr lang="th-TH" i="1" dirty="0" smtClean="0"/>
              <a:t>และเรือโกแมต์ (</a:t>
            </a:r>
            <a:r>
              <a:rPr lang="en-US" i="1" dirty="0" err="1" smtClean="0"/>
              <a:t>Comete</a:t>
            </a:r>
            <a:r>
              <a:rPr lang="en-US" i="1" dirty="0" smtClean="0"/>
              <a:t>) </a:t>
            </a:r>
            <a:r>
              <a:rPr lang="th-TH" i="1" dirty="0" smtClean="0"/>
              <a:t>ขณะเดินเรือรุกล้ำฝ่าสันดอนปากแม่น้ำเจ้าพระยาเข้ามา โดยมีเรือสินค้า “เจ. เบ. เซย์” (</a:t>
            </a:r>
            <a:r>
              <a:rPr lang="en-US" i="1" dirty="0" smtClean="0"/>
              <a:t>Jean Baptist Say) </a:t>
            </a:r>
            <a:r>
              <a:rPr lang="th-TH" i="1" dirty="0" smtClean="0"/>
              <a:t>เป็นเรือนำร่องเข้ามา (ภาพจากเอกสารของคุณไกรฤกษ์ นานา)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ขัตติยพันธกรณีย์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ขัตติยพันธกรณี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dmin\Pictures\2561-08-20 ขัด๒\ขัด๒ 001.jpg"/>
          <p:cNvPicPr>
            <a:picLocks noChangeAspect="1" noChangeArrowheads="1"/>
          </p:cNvPicPr>
          <p:nvPr/>
        </p:nvPicPr>
        <p:blipFill>
          <a:blip r:embed="rId2"/>
          <a:srcRect l="1835" t="42682" b="10165"/>
          <a:stretch>
            <a:fillRect/>
          </a:stretch>
        </p:blipFill>
        <p:spPr bwMode="auto">
          <a:xfrm>
            <a:off x="357158" y="357166"/>
            <a:ext cx="7643865" cy="62865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857232"/>
            <a:ext cx="7000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เหตุการณ์ ๑๓ กรกฎาคม ร.ศ.๑๑๒ </a:t>
            </a:r>
          </a:p>
          <a:p>
            <a:r>
              <a:rPr lang="th-TH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(พ.ศ.๒๔๓๖)</a:t>
            </a:r>
            <a:endParaRPr lang="th-TH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ขัตติยพันธกรณีย์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à¸à¸¥à¸à¸²à¸£à¸à¹à¸à¸«à¸²à¸£à¸¹à¸à¸ à¸²à¸à¸ªà¸³à¸«à¸£à¸±à¸ à¸à¸²à¸£à¹à¸à¸¹à¸à¸à¸¥à¸à¹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21200"/>
            <a:ext cx="19812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www.silpa-mag.com/wp-content/uploads/2018/07/F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0"/>
            <a:ext cx="4857752" cy="6577467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928662" y="857232"/>
            <a:ext cx="3000396" cy="2143140"/>
          </a:xfrm>
          <a:prstGeom prst="wedgeRoundRectCallout">
            <a:avLst>
              <a:gd name="adj1" fmla="val -56889"/>
              <a:gd name="adj2" fmla="val 11297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#ZF Heah" pitchFamily="2" charset="0"/>
                <a:cs typeface="#ZF Heah" pitchFamily="2" charset="0"/>
              </a:rPr>
              <a:t>จิ้งจอกฝรั่งเศศ</a:t>
            </a:r>
          </a:p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#ZF Heah" pitchFamily="2" charset="0"/>
                <a:cs typeface="#ZF Heah" pitchFamily="2" charset="0"/>
              </a:rPr>
              <a:t>กับ </a:t>
            </a:r>
          </a:p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#ZF Heah" pitchFamily="2" charset="0"/>
                <a:cs typeface="#ZF Heah" pitchFamily="2" charset="0"/>
              </a:rPr>
              <a:t>ลูกแกะสยาม</a:t>
            </a:r>
            <a:endParaRPr lang="th-TH" sz="3600" b="1" dirty="0">
              <a:solidFill>
                <a:srgbClr val="FF0000"/>
              </a:solidFill>
              <a:latin typeface="#ZF Heah" pitchFamily="2" charset="0"/>
              <a:cs typeface="#ZF He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ขัตติยพันธกรณีย์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www.silpa-mag.com/wp-content/uploads/2017/07/1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6885589" cy="50006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5643578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ภาพจากหนังสือพิมพ์ </a:t>
            </a:r>
            <a:r>
              <a:rPr lang="en-US" dirty="0" smtClean="0"/>
              <a:t>Le Petit </a:t>
            </a:r>
            <a:r>
              <a:rPr lang="en-US" dirty="0" err="1" smtClean="0"/>
              <a:t>Parisien</a:t>
            </a:r>
            <a:r>
              <a:rPr lang="en-US" dirty="0" smtClean="0"/>
              <a:t> </a:t>
            </a:r>
            <a:r>
              <a:rPr lang="th-TH" dirty="0" smtClean="0"/>
              <a:t>สื่อชั้นนำของฝรั่งเศสยุคสาธารณรัฐที่ ๓, เป็นภาพเรือรบฝรั่งเศสขณะมุ่งสู่ปากน้ำเจ้าพระยาพร้อมเล็งปืนใหญ่เข้าหาพระสมุทรเจดีย์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ขัตติยพันธกรณีย์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500042"/>
            <a:ext cx="7715304" cy="48936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i="1" dirty="0" smtClean="0"/>
              <a:t>วิกฤตการณ์ครั้งนี้มีพื้นฐานมาจากความขัดแย้งเรื่องเขตแดนระหว่างประเทศไทยกับฝรั่งเศสและแผ่ขยายวงกว้างออกไปกระทบกระเทือนเรื่องคนในบังคับและธุรกิจของคนในบังคับ ขณะที่ความขัดแย้งทวีความรุนแรงขึ้นเรื่อยๆ ผู้แทนทางการทูตของทั้งสองฝ่ายหันกลับไปใช้กำลังทหาร เพื่อเข้าปกครองดินแดนที่อยู่ในความขัดแย้งกันโดยตรง ทั้งนี้เพื่อสร้างความได้เปรียบในการเจรจาครั้งใหม่ในอนาคต แต่ด้วยความสามารถ ความเด็ดเดี่ยว ความริเริ่มของนักการทูตและนักการทหารฝรั่งเศสทำให้เกิดการรบที่ปากน้ำขึ้นเมื่อวันที่ 13 กรกฎาคม ค.ศ. 1893 การศึกครั้งนี้จบลงด้วยชัยชนะของเรือรบฝรั่งเศส ส่วนฝ่ายไทยนั้น ความพ่ายแพ้ของกองกำลังรักษาปากน้ำ การขาดความสนับสนุนจากอังกฤษและการปิดน่านน้ำไทยของเรือรบฝรั่งเศส ทำให้ไทยต้องยอมอ่อนข้อต่อฝรั่งเศสอย่างไม่มีเงื่อนไข ท้ายที่สุดวิกฤตการณ์ครั้งนี้จบลงด้วยการลงนามในสนธิสัญญากรุงเทพฯ เมื่อวันที่ 3 ตุลาคม ค.ศ. 1893 ระหว่างรัฐบาลไทยกับฝรั่งเศส สนธิสัญญาฉบับนี้ทำให้ไทยเสียดินแดนฝั่งซ้ายแม่น้ำโขงและเสียอำนาจการปกครองคนในบังคับชาวอินโดจีนให้แก่ฝรั่งเศสนอกจากนี้ฝรั่งเศสยังเข้ายึดครองจันทบุรีและเตรียมแผนการที่จะยึดครองพระตะบอง เสียมราฐ ศรีโสภณและฝั่งขวาของแม่น้ำโขงไว้ในสนธิสัญญาฉบับนี้ด้วย…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7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ขัตติยพันธกรณีย์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à¸£à¸¹à¸à¸ à¸²à¸à¸à¸µà¹à¹à¸à¸µà¹à¸¢à¸§à¸à¹à¸­à¸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786322"/>
            <a:ext cx="1857372" cy="187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www.silpa-mag.com/wp-content/uploads/2017/07/1-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7620000" cy="5534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3507</TotalTime>
  <Words>791</Words>
  <Application>Microsoft Office PowerPoint</Application>
  <PresentationFormat>On-screen Show (4:3)</PresentationFormat>
  <Paragraphs>95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Admin</cp:lastModifiedBy>
  <cp:revision>190</cp:revision>
  <dcterms:created xsi:type="dcterms:W3CDTF">2017-08-26T17:53:08Z</dcterms:created>
  <dcterms:modified xsi:type="dcterms:W3CDTF">2018-09-03T10:19:30Z</dcterms:modified>
</cp:coreProperties>
</file>